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5" r:id="rId1"/>
    <p:sldMasterId id="2147483686" r:id="rId2"/>
  </p:sldMasterIdLst>
  <p:notesMasterIdLst>
    <p:notesMasterId r:id="rId52"/>
  </p:notesMasterIdLst>
  <p:handoutMasterIdLst>
    <p:handoutMasterId r:id="rId53"/>
  </p:handoutMasterIdLst>
  <p:sldIdLst>
    <p:sldId id="464" r:id="rId3"/>
    <p:sldId id="257" r:id="rId4"/>
    <p:sldId id="455" r:id="rId5"/>
    <p:sldId id="456" r:id="rId6"/>
    <p:sldId id="458" r:id="rId7"/>
    <p:sldId id="491" r:id="rId8"/>
    <p:sldId id="457" r:id="rId9"/>
    <p:sldId id="258" r:id="rId10"/>
    <p:sldId id="471" r:id="rId11"/>
    <p:sldId id="399" r:id="rId12"/>
    <p:sldId id="353" r:id="rId13"/>
    <p:sldId id="355" r:id="rId14"/>
    <p:sldId id="354" r:id="rId15"/>
    <p:sldId id="356" r:id="rId16"/>
    <p:sldId id="359" r:id="rId17"/>
    <p:sldId id="349" r:id="rId18"/>
    <p:sldId id="322" r:id="rId19"/>
    <p:sldId id="473" r:id="rId20"/>
    <p:sldId id="323" r:id="rId21"/>
    <p:sldId id="324" r:id="rId22"/>
    <p:sldId id="487" r:id="rId23"/>
    <p:sldId id="328" r:id="rId24"/>
    <p:sldId id="488" r:id="rId25"/>
    <p:sldId id="317" r:id="rId26"/>
    <p:sldId id="490" r:id="rId27"/>
    <p:sldId id="465" r:id="rId28"/>
    <p:sldId id="468" r:id="rId29"/>
    <p:sldId id="469" r:id="rId30"/>
    <p:sldId id="462" r:id="rId31"/>
    <p:sldId id="492" r:id="rId32"/>
    <p:sldId id="496" r:id="rId33"/>
    <p:sldId id="497" r:id="rId34"/>
    <p:sldId id="463" r:id="rId35"/>
    <p:sldId id="439" r:id="rId36"/>
    <p:sldId id="346" r:id="rId37"/>
    <p:sldId id="459" r:id="rId38"/>
    <p:sldId id="460" r:id="rId39"/>
    <p:sldId id="461" r:id="rId40"/>
    <p:sldId id="494" r:id="rId41"/>
    <p:sldId id="493" r:id="rId42"/>
    <p:sldId id="440" r:id="rId43"/>
    <p:sldId id="441" r:id="rId44"/>
    <p:sldId id="442" r:id="rId45"/>
    <p:sldId id="290" r:id="rId46"/>
    <p:sldId id="337" r:id="rId47"/>
    <p:sldId id="348" r:id="rId48"/>
    <p:sldId id="267" r:id="rId49"/>
    <p:sldId id="495" r:id="rId50"/>
    <p:sldId id="288" r:id="rId5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15AEB12-B69D-4E22-BE9E-EB132A01B1D0}">
  <a:tblStyle styleId="{215AEB12-B69D-4E22-BE9E-EB132A01B1D0}" styleName="Table_0"/>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3" autoAdjust="0"/>
    <p:restoredTop sz="88321" autoAdjust="0"/>
  </p:normalViewPr>
  <p:slideViewPr>
    <p:cSldViewPr snapToGrid="0" snapToObjects="1">
      <p:cViewPr>
        <p:scale>
          <a:sx n="105" d="100"/>
          <a:sy n="105" d="100"/>
        </p:scale>
        <p:origin x="-1008"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7A8814-AC3B-7F48-8F5E-98A59458B2F1}" type="datetimeFigureOut">
              <a:rPr lang="en-US" smtClean="0"/>
              <a:t>3/18/15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C3A0F3-7394-CF43-BDC2-22B67C3EF4DC}" type="slidenum">
              <a:rPr lang="en-US" smtClean="0"/>
              <a:t>‹#›</a:t>
            </a:fld>
            <a:endParaRPr lang="en-US"/>
          </a:p>
        </p:txBody>
      </p:sp>
    </p:spTree>
    <p:extLst>
      <p:ext uri="{BB962C8B-B14F-4D97-AF65-F5344CB8AC3E}">
        <p14:creationId xmlns:p14="http://schemas.microsoft.com/office/powerpoint/2010/main" val="6852332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42214963"/>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datastax.com/resources/tutorials/cassandra-overview" TargetMode="External"/><Relationship Id="rId4" Type="http://schemas.openxmlformats.org/officeDocument/2006/relationships/hyperlink" Target="http://en.wikipedia.org/wiki/Graph_theory" TargetMode="External"/><Relationship Id="rId5" Type="http://schemas.openxmlformats.org/officeDocument/2006/relationships/hyperlink" Target="https://en.wikipedia.org/wiki/Time_serie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A.k.a.</a:t>
            </a:r>
            <a:r>
              <a:rPr lang="en-US" baseline="0" dirty="0" smtClean="0"/>
              <a:t> “Now everything in your house will need security updates that you will ignore”</a:t>
            </a:r>
            <a:endParaRPr lang="en-US" dirty="0" smtClean="0"/>
          </a:p>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commented Bryson Koehler, executive vice president and CIO, The Weather Company. </a:t>
            </a:r>
          </a:p>
          <a:p>
            <a:endParaRPr lang="en-US" dirty="0" smtClean="0"/>
          </a:p>
          <a:p>
            <a:r>
              <a:rPr lang="en-US" dirty="0" smtClean="0"/>
              <a:t>from:</a:t>
            </a:r>
            <a:r>
              <a:rPr lang="en-US" baseline="0" dirty="0" smtClean="0"/>
              <a:t> http://</a:t>
            </a:r>
            <a:r>
              <a:rPr lang="en-US" baseline="0" dirty="0" err="1" smtClean="0"/>
              <a:t>basho.com</a:t>
            </a:r>
            <a:r>
              <a:rPr lang="en-US" baseline="0" dirty="0" smtClean="0"/>
              <a:t>/the-weather-company-deploys-basho-riak-for-next-generation-forecast-and-data-services-platform/</a:t>
            </a:r>
            <a:endParaRPr lang="en-US" dirty="0"/>
          </a:p>
        </p:txBody>
      </p:sp>
    </p:spTree>
    <p:extLst>
      <p:ext uri="{BB962C8B-B14F-4D97-AF65-F5344CB8AC3E}">
        <p14:creationId xmlns:p14="http://schemas.microsoft.com/office/powerpoint/2010/main" val="271016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what’s </a:t>
            </a:r>
            <a:r>
              <a:rPr lang="en-US" dirty="0" err="1" smtClean="0"/>
              <a:t>Riak</a:t>
            </a:r>
            <a:r>
              <a:rPr lang="en-US" dirty="0" smtClean="0"/>
              <a: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A125394-8652-2D4F-8E5A-CB769CCA30BF}" type="slidenum">
              <a:rPr lang="en-US" smtClean="0"/>
              <a:t>16</a:t>
            </a:fld>
            <a:endParaRPr lang="en-US"/>
          </a:p>
        </p:txBody>
      </p:sp>
    </p:spTree>
    <p:extLst>
      <p:ext uri="{BB962C8B-B14F-4D97-AF65-F5344CB8AC3E}">
        <p14:creationId xmlns:p14="http://schemas.microsoft.com/office/powerpoint/2010/main" val="767032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sz="1200" u="none" kern="1200" baseline="0" dirty="0" smtClean="0">
                <a:solidFill>
                  <a:schemeClr val="tx1"/>
                </a:solidFill>
                <a:latin typeface="Gill Sans" charset="0"/>
                <a:ea typeface="+mn-ea"/>
                <a:cs typeface="+mn-cs"/>
              </a:rPr>
              <a:t>Give it a key and value, it saves the value</a:t>
            </a:r>
          </a:p>
          <a:p>
            <a:pPr marL="171450" indent="-171450">
              <a:buFontTx/>
              <a:buChar char="-"/>
            </a:pPr>
            <a:r>
              <a:rPr lang="en-US" sz="1200" u="none" kern="1200" baseline="0" dirty="0" smtClean="0">
                <a:solidFill>
                  <a:schemeClr val="tx1"/>
                </a:solidFill>
                <a:latin typeface="Gill Sans" charset="0"/>
                <a:ea typeface="+mn-ea"/>
                <a:cs typeface="+mn-cs"/>
              </a:rPr>
              <a:t>Give it a key, it returns the value</a:t>
            </a:r>
          </a:p>
          <a:p>
            <a:pPr marL="171450" indent="-171450">
              <a:buFontTx/>
              <a:buChar char="-"/>
            </a:pPr>
            <a:r>
              <a:rPr lang="en-US" sz="1200" u="none" kern="1200" baseline="0" dirty="0" smtClean="0">
                <a:solidFill>
                  <a:schemeClr val="tx1"/>
                </a:solidFill>
                <a:latin typeface="Gill Sans" charset="0"/>
                <a:ea typeface="+mn-ea"/>
                <a:cs typeface="+mn-cs"/>
              </a:rPr>
              <a:t>Does not care what the value is</a:t>
            </a:r>
          </a:p>
          <a:p>
            <a:pPr marL="171450" indent="-171450">
              <a:buFontTx/>
              <a:buChar char="-"/>
            </a:pPr>
            <a:r>
              <a:rPr lang="en-US" sz="1200" u="none" kern="1200" baseline="0" dirty="0" smtClean="0">
                <a:solidFill>
                  <a:schemeClr val="tx1"/>
                </a:solidFill>
                <a:latin typeface="Gill Sans" charset="0"/>
                <a:ea typeface="+mn-ea"/>
                <a:cs typeface="+mn-cs"/>
              </a:rPr>
              <a:t>Data modeling reversed – instead of model to view, start w view. </a:t>
            </a:r>
          </a:p>
          <a:p>
            <a:pPr marL="171450" indent="-171450">
              <a:buFontTx/>
              <a:buChar char="-"/>
            </a:pPr>
            <a:r>
              <a:rPr lang="en-US" sz="1200" u="none" kern="1200" baseline="0" dirty="0" smtClean="0">
                <a:solidFill>
                  <a:schemeClr val="tx1"/>
                </a:solidFill>
                <a:latin typeface="Gill Sans" charset="0"/>
                <a:ea typeface="+mn-ea"/>
                <a:cs typeface="+mn-cs"/>
              </a:rPr>
              <a:t>Continuum – complexity of the query planner, </a:t>
            </a:r>
            <a:r>
              <a:rPr lang="en-US" sz="1200" u="none" kern="1200" baseline="0" dirty="0" err="1" smtClean="0">
                <a:solidFill>
                  <a:schemeClr val="tx1"/>
                </a:solidFill>
                <a:latin typeface="Gill Sans" charset="0"/>
                <a:ea typeface="+mn-ea"/>
                <a:cs typeface="+mn-cs"/>
              </a:rPr>
              <a:t>vs</a:t>
            </a:r>
            <a:r>
              <a:rPr lang="en-US" sz="1200" u="none" kern="1200" baseline="0" dirty="0" smtClean="0">
                <a:solidFill>
                  <a:schemeClr val="tx1"/>
                </a:solidFill>
                <a:latin typeface="Gill Sans" charset="0"/>
                <a:ea typeface="+mn-ea"/>
                <a:cs typeface="+mn-cs"/>
              </a:rPr>
              <a:t> scaling. YOU are the </a:t>
            </a:r>
            <a:r>
              <a:rPr lang="en-US" sz="1200" u="none" kern="1200" baseline="0" smtClean="0">
                <a:solidFill>
                  <a:schemeClr val="tx1"/>
                </a:solidFill>
                <a:latin typeface="Gill Sans" charset="0"/>
                <a:ea typeface="+mn-ea"/>
                <a:cs typeface="+mn-cs"/>
              </a:rPr>
              <a:t>query planner.</a:t>
            </a: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err="1" smtClean="0"/>
              <a:t>Riak</a:t>
            </a:r>
            <a:r>
              <a:rPr lang="en-US" sz="1200" dirty="0" smtClean="0"/>
              <a:t> 2 uses bucket types to enable groups of similar buckets to share properties, configuration, and to namespace values within those buckets. Bucket type support is integral to how CRDTs work.</a:t>
            </a:r>
          </a:p>
          <a:p>
            <a:endParaRPr lang="en-US" sz="1200" dirty="0" smtClean="0"/>
          </a:p>
          <a:p>
            <a:r>
              <a:rPr lang="en-US" sz="1200" dirty="0" smtClean="0"/>
              <a:t>In versions 2.2.0 and newer of this client, bucket types have a first-class representation, and can be used to create </a:t>
            </a:r>
            <a:r>
              <a:rPr lang="en-US" sz="1200" dirty="0" err="1" smtClean="0"/>
              <a:t>BucketTyped</a:t>
            </a:r>
            <a:r>
              <a:rPr lang="en-US" sz="1200" dirty="0" smtClean="0"/>
              <a:t>::Bucket objects that are </a:t>
            </a:r>
            <a:r>
              <a:rPr lang="en-US" sz="1200" dirty="0" err="1" smtClean="0"/>
              <a:t>namespaced</a:t>
            </a:r>
            <a:r>
              <a:rPr lang="en-US" sz="1200" dirty="0" smtClean="0"/>
              <a:t> differently from regular </a:t>
            </a:r>
            <a:r>
              <a:rPr lang="en-US" sz="1200" dirty="0" err="1" smtClean="0"/>
              <a:t>Riak</a:t>
            </a:r>
            <a:r>
              <a:rPr lang="en-US" sz="1200" dirty="0" smtClean="0"/>
              <a:t>::Bucket objects.</a:t>
            </a:r>
          </a:p>
          <a:p>
            <a:pPr marL="0" indent="0">
              <a:buFontTx/>
              <a:buNone/>
            </a:pPr>
            <a:endParaRPr lang="en-US" sz="1200" u="none" kern="1200" baseline="0" dirty="0" smtClean="0">
              <a:solidFill>
                <a:schemeClr val="tx1"/>
              </a:solidFill>
              <a:latin typeface="Gill Sans" charset="0"/>
              <a:ea typeface="+mn-ea"/>
              <a:cs typeface="+mn-cs"/>
            </a:endParaRPr>
          </a:p>
          <a:p>
            <a:pPr marL="0" indent="0">
              <a:buFontTx/>
              <a:buNone/>
            </a:pPr>
            <a:endParaRPr lang="en-US" sz="1200" u="none" kern="1200" baseline="0" dirty="0" smtClean="0">
              <a:solidFill>
                <a:schemeClr val="tx1"/>
              </a:solidFill>
              <a:latin typeface="Gill Sans" charset="0"/>
              <a:ea typeface="+mn-ea"/>
              <a:cs typeface="+mn-cs"/>
            </a:endParaRPr>
          </a:p>
          <a:p>
            <a:pPr marL="0" indent="0">
              <a:buFontTx/>
              <a:buNone/>
            </a:pPr>
            <a:r>
              <a:rPr lang="en-US" sz="1200" u="none" kern="1200" baseline="0" dirty="0" smtClean="0">
                <a:solidFill>
                  <a:schemeClr val="tx1"/>
                </a:solidFill>
                <a:latin typeface="Gill Sans" charset="0"/>
                <a:ea typeface="+mn-ea"/>
                <a:cs typeface="+mn-cs"/>
              </a:rPr>
              <a:t>Give it a key and value, it saves the value</a:t>
            </a:r>
          </a:p>
          <a:p>
            <a:pPr marL="171450" indent="-171450">
              <a:buFontTx/>
              <a:buChar char="-"/>
            </a:pPr>
            <a:r>
              <a:rPr lang="en-US" sz="1200" u="none" kern="1200" baseline="0" dirty="0" smtClean="0">
                <a:solidFill>
                  <a:schemeClr val="tx1"/>
                </a:solidFill>
                <a:latin typeface="Gill Sans" charset="0"/>
                <a:ea typeface="+mn-ea"/>
                <a:cs typeface="+mn-cs"/>
              </a:rPr>
              <a:t>Give it a key, it returns the value</a:t>
            </a:r>
          </a:p>
          <a:p>
            <a:pPr marL="171450" indent="-171450">
              <a:buFontTx/>
              <a:buChar char="-"/>
            </a:pPr>
            <a:r>
              <a:rPr lang="en-US" sz="1200" u="none" kern="1200" baseline="0" dirty="0" smtClean="0">
                <a:solidFill>
                  <a:schemeClr val="tx1"/>
                </a:solidFill>
                <a:latin typeface="Gill Sans" charset="0"/>
                <a:ea typeface="+mn-ea"/>
                <a:cs typeface="+mn-cs"/>
              </a:rPr>
              <a:t>Does not care what the value is</a:t>
            </a:r>
          </a:p>
          <a:p>
            <a:pPr marL="171450" indent="-171450">
              <a:buFontTx/>
              <a:buChar char="-"/>
            </a:pPr>
            <a:r>
              <a:rPr lang="en-US" sz="1200" u="none" kern="1200" baseline="0" dirty="0" smtClean="0">
                <a:solidFill>
                  <a:schemeClr val="tx1"/>
                </a:solidFill>
                <a:latin typeface="Gill Sans" charset="0"/>
                <a:ea typeface="+mn-ea"/>
                <a:cs typeface="+mn-cs"/>
              </a:rPr>
              <a:t>Data modeling reversed – instead of model to view, start w view. </a:t>
            </a:r>
          </a:p>
          <a:p>
            <a:pPr marL="171450" indent="-171450">
              <a:buFontTx/>
              <a:buChar char="-"/>
            </a:pPr>
            <a:r>
              <a:rPr lang="en-US" sz="1200" u="none" kern="1200" baseline="0" dirty="0" smtClean="0">
                <a:solidFill>
                  <a:schemeClr val="tx1"/>
                </a:solidFill>
                <a:latin typeface="Gill Sans" charset="0"/>
                <a:ea typeface="+mn-ea"/>
                <a:cs typeface="+mn-cs"/>
              </a:rPr>
              <a:t>Continuum – complexity of the query planner, </a:t>
            </a:r>
            <a:r>
              <a:rPr lang="en-US" sz="1200" u="none" kern="1200" baseline="0" dirty="0" err="1" smtClean="0">
                <a:solidFill>
                  <a:schemeClr val="tx1"/>
                </a:solidFill>
                <a:latin typeface="Gill Sans" charset="0"/>
                <a:ea typeface="+mn-ea"/>
                <a:cs typeface="+mn-cs"/>
              </a:rPr>
              <a:t>vs</a:t>
            </a:r>
            <a:r>
              <a:rPr lang="en-US" sz="1200" u="none" kern="1200" baseline="0" dirty="0" smtClean="0">
                <a:solidFill>
                  <a:schemeClr val="tx1"/>
                </a:solidFill>
                <a:latin typeface="Gill Sans" charset="0"/>
                <a:ea typeface="+mn-ea"/>
                <a:cs typeface="+mn-cs"/>
              </a:rPr>
              <a:t> scaling. YOU are the query planner.</a:t>
            </a: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ruby code will automatically balance calls across the three nodes in this</a:t>
            </a:r>
            <a:r>
              <a:rPr lang="en-US" baseline="0" dirty="0" smtClean="0"/>
              <a:t> cluster. What’s important is that all of these nodes are identical in the system – they “own” some section of the overall namespace, but they accept R &amp; W for any set of data. </a:t>
            </a:r>
          </a:p>
        </p:txBody>
      </p:sp>
    </p:spTree>
    <p:extLst>
      <p:ext uri="{BB962C8B-B14F-4D97-AF65-F5344CB8AC3E}">
        <p14:creationId xmlns:p14="http://schemas.microsoft.com/office/powerpoint/2010/main" val="348948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Gill Sans" charset="0"/>
                <a:ea typeface="+mn-ea"/>
                <a:cs typeface="+mn-cs"/>
              </a:rPr>
              <a:t>- through distribution</a:t>
            </a:r>
          </a:p>
          <a:p>
            <a:r>
              <a:rPr lang="en-US" sz="1200" u="none" kern="1200" baseline="0" dirty="0" smtClean="0">
                <a:solidFill>
                  <a:schemeClr val="tx1"/>
                </a:solidFill>
                <a:latin typeface="Gill Sans" charset="0"/>
                <a:ea typeface="+mn-ea"/>
                <a:cs typeface="+mn-cs"/>
              </a:rPr>
              <a:t>- through replication</a:t>
            </a:r>
          </a:p>
          <a:p>
            <a:r>
              <a:rPr lang="en-US" sz="1200" u="none" kern="1200" baseline="0" dirty="0" smtClean="0">
                <a:solidFill>
                  <a:schemeClr val="tx1"/>
                </a:solidFill>
                <a:latin typeface="Gill Sans" charset="0"/>
                <a:ea typeface="+mn-ea"/>
                <a:cs typeface="+mn-cs"/>
              </a:rPr>
              <a:t>- enabled by </a:t>
            </a:r>
            <a:r>
              <a:rPr lang="en-US" sz="1200" u="none" kern="1200" baseline="0" dirty="0" err="1" smtClean="0">
                <a:solidFill>
                  <a:schemeClr val="tx1"/>
                </a:solidFill>
                <a:latin typeface="Gill Sans" charset="0"/>
                <a:ea typeface="+mn-ea"/>
                <a:cs typeface="+mn-cs"/>
              </a:rPr>
              <a:t>Erlang</a:t>
            </a:r>
            <a:r>
              <a:rPr lang="en-US" sz="1200" u="none" kern="1200" baseline="0" dirty="0" smtClean="0">
                <a:solidFill>
                  <a:schemeClr val="tx1"/>
                </a:solidFill>
                <a:latin typeface="Gill Sans" charset="0"/>
                <a:ea typeface="+mn-ea"/>
                <a:cs typeface="+mn-cs"/>
              </a:rPr>
              <a:t>/OTP</a:t>
            </a:r>
          </a:p>
          <a:p>
            <a:r>
              <a:rPr lang="en-US" sz="1200" u="none" kern="1200" baseline="0" dirty="0" smtClean="0">
                <a:solidFill>
                  <a:schemeClr val="tx1"/>
                </a:solidFill>
                <a:latin typeface="Gill Sans" charset="0"/>
                <a:ea typeface="+mn-ea"/>
                <a:cs typeface="+mn-cs"/>
              </a:rPr>
              <a:t>- </a:t>
            </a:r>
            <a:r>
              <a:rPr lang="en-US" sz="1200" u="none" kern="1200" baseline="0" dirty="0" err="1" smtClean="0">
                <a:solidFill>
                  <a:schemeClr val="tx1"/>
                </a:solidFill>
                <a:latin typeface="Gill Sans" charset="0"/>
                <a:ea typeface="+mn-ea"/>
                <a:cs typeface="+mn-cs"/>
              </a:rPr>
              <a:t>masterless</a:t>
            </a:r>
            <a:endParaRPr lang="en-US" sz="1200" u="none" kern="1200" baseline="0" dirty="0" smtClean="0">
              <a:solidFill>
                <a:schemeClr val="tx1"/>
              </a:solidFill>
              <a:latin typeface="Gill Sans" charset="0"/>
              <a:ea typeface="+mn-ea"/>
              <a:cs typeface="+mn-cs"/>
            </a:endParaRPr>
          </a:p>
          <a:p>
            <a:r>
              <a:rPr lang="en-US" sz="1200" u="none" kern="1200" baseline="0" dirty="0" smtClean="0">
                <a:solidFill>
                  <a:schemeClr val="tx1"/>
                </a:solidFill>
                <a:latin typeface="Gill Sans" charset="0"/>
                <a:ea typeface="+mn-ea"/>
                <a:cs typeface="+mn-cs"/>
              </a:rPr>
              <a:t>- Survives</a:t>
            </a:r>
          </a:p>
          <a:p>
            <a:r>
              <a:rPr lang="en-US" sz="1200" u="none" kern="1200" baseline="0" dirty="0" smtClean="0">
                <a:solidFill>
                  <a:schemeClr val="tx1"/>
                </a:solidFill>
                <a:latin typeface="Gill Sans" charset="0"/>
                <a:ea typeface="+mn-ea"/>
                <a:cs typeface="+mn-cs"/>
              </a:rPr>
              <a:t>	- Node failure</a:t>
            </a:r>
          </a:p>
          <a:p>
            <a:r>
              <a:rPr lang="en-US" sz="1200" u="none" kern="1200" baseline="0" dirty="0" smtClean="0">
                <a:solidFill>
                  <a:schemeClr val="tx1"/>
                </a:solidFill>
                <a:latin typeface="Gill Sans" charset="0"/>
                <a:ea typeface="+mn-ea"/>
                <a:cs typeface="+mn-cs"/>
              </a:rPr>
              <a:t>	- Network partition</a:t>
            </a:r>
          </a:p>
          <a:p>
            <a:r>
              <a:rPr lang="en-US" sz="1200" u="none" kern="1200" baseline="0" dirty="0" smtClean="0">
                <a:solidFill>
                  <a:schemeClr val="tx1"/>
                </a:solidFill>
                <a:latin typeface="Gill Sans" charset="0"/>
                <a:ea typeface="+mn-ea"/>
                <a:cs typeface="+mn-cs"/>
              </a:rPr>
              <a:t>	- Software failures</a:t>
            </a:r>
          </a:p>
          <a:p>
            <a:endParaRPr lang="en-US" sz="1200" u="none" kern="1200" baseline="0" dirty="0" smtClean="0">
              <a:solidFill>
                <a:schemeClr val="tx1"/>
              </a:solidFill>
              <a:latin typeface="Gill Sans" charset="0"/>
              <a:ea typeface="+mn-ea"/>
              <a:cs typeface="+mn-cs"/>
            </a:endParaRPr>
          </a:p>
          <a:p>
            <a:r>
              <a:rPr lang="en-US" sz="1100" u="none" kern="1200" baseline="0" dirty="0" smtClean="0">
                <a:solidFill>
                  <a:schemeClr val="tx1"/>
                </a:solidFill>
                <a:latin typeface="Gill Sans" charset="0"/>
                <a:ea typeface="+mn-ea"/>
                <a:cs typeface="+mn-cs"/>
              </a:rPr>
              <a:t>- Any node can serve client requests</a:t>
            </a:r>
          </a:p>
          <a:p>
            <a:r>
              <a:rPr lang="en-US" sz="1100" u="none" kern="1200" baseline="0" dirty="0" smtClean="0">
                <a:solidFill>
                  <a:schemeClr val="tx1"/>
                </a:solidFill>
                <a:latin typeface="Gill Sans" charset="0"/>
                <a:ea typeface="+mn-ea"/>
                <a:cs typeface="+mn-cs"/>
              </a:rPr>
              <a:t>- fallbacks are used when nodes are down</a:t>
            </a:r>
          </a:p>
          <a:p>
            <a:r>
              <a:rPr lang="en-US" sz="1100" u="none" kern="1200" baseline="0" dirty="0" smtClean="0">
                <a:solidFill>
                  <a:schemeClr val="tx1"/>
                </a:solidFill>
                <a:latin typeface="Gill Sans" charset="0"/>
                <a:ea typeface="+mn-ea"/>
                <a:cs typeface="+mn-cs"/>
              </a:rPr>
              <a:t>- Always accepts reads and writes</a:t>
            </a:r>
          </a:p>
          <a:p>
            <a:r>
              <a:rPr lang="en-US" sz="1100" u="none" kern="1200" baseline="0" dirty="0" smtClean="0">
                <a:solidFill>
                  <a:schemeClr val="tx1"/>
                </a:solidFill>
                <a:latin typeface="Gill Sans" charset="0"/>
                <a:ea typeface="+mn-ea"/>
                <a:cs typeface="+mn-cs"/>
              </a:rPr>
              <a:t>	- Even in failure states</a:t>
            </a:r>
          </a:p>
          <a:p>
            <a:r>
              <a:rPr lang="en-US" sz="1100" u="none" kern="1200" baseline="0" dirty="0" smtClean="0">
                <a:solidFill>
                  <a:schemeClr val="tx1"/>
                </a:solidFill>
                <a:latin typeface="Gill Sans" charset="0"/>
                <a:ea typeface="+mn-ea"/>
                <a:cs typeface="+mn-cs"/>
              </a:rPr>
              <a:t>- Low latency</a:t>
            </a:r>
          </a:p>
          <a:p>
            <a:r>
              <a:rPr lang="en-US" sz="1100" u="none" kern="1200" baseline="0" dirty="0" smtClean="0">
                <a:solidFill>
                  <a:schemeClr val="tx1"/>
                </a:solidFill>
                <a:latin typeface="Gill Sans" charset="0"/>
                <a:ea typeface="+mn-ea"/>
                <a:cs typeface="+mn-cs"/>
              </a:rPr>
              <a:t>- Per-request quorums</a:t>
            </a:r>
            <a:endParaRPr lang="en-US" dirty="0" smtClean="0"/>
          </a:p>
          <a:p>
            <a:endParaRPr lang="en-US" dirty="0"/>
          </a:p>
        </p:txBody>
      </p:sp>
    </p:spTree>
    <p:extLst>
      <p:ext uri="{BB962C8B-B14F-4D97-AF65-F5344CB8AC3E}">
        <p14:creationId xmlns:p14="http://schemas.microsoft.com/office/powerpoint/2010/main" val="13512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Easy to scale “Just Add</a:t>
            </a:r>
            <a:r>
              <a:rPr lang="en-US" baseline="0" dirty="0" smtClean="0"/>
              <a:t> a Machine”</a:t>
            </a:r>
          </a:p>
          <a:p>
            <a:pPr marL="171450" indent="-171450">
              <a:buFontTx/>
              <a:buChar char="-"/>
            </a:pPr>
            <a:r>
              <a:rPr lang="en-US" baseline="0" dirty="0" smtClean="0"/>
              <a:t>Rolling restarts/upgrades – upgrade the OS or Riak with 0 downtime for the cluster as a whole</a:t>
            </a:r>
          </a:p>
          <a:p>
            <a:pPr marL="171450" indent="-171450">
              <a:buFontTx/>
              <a:buChar char="-"/>
            </a:pPr>
            <a:r>
              <a:rPr lang="en-US" baseline="0" dirty="0" smtClean="0"/>
              <a:t>Lends itself well to config </a:t>
            </a:r>
            <a:r>
              <a:rPr lang="en-US" baseline="0" dirty="0" err="1" smtClean="0"/>
              <a:t>mgmt</a:t>
            </a:r>
            <a:r>
              <a:rPr lang="en-US" baseline="0" dirty="0" smtClean="0"/>
              <a:t> tools (</a:t>
            </a:r>
            <a:r>
              <a:rPr lang="en-US" baseline="0" dirty="0" err="1" smtClean="0"/>
              <a:t>Ansible</a:t>
            </a:r>
            <a:r>
              <a:rPr lang="en-US" baseline="0" dirty="0" smtClean="0"/>
              <a:t> / Puppet / Chef)</a:t>
            </a:r>
          </a:p>
          <a:p>
            <a:pPr marL="171450" indent="-171450">
              <a:buFontTx/>
              <a:buChar char="-"/>
            </a:pPr>
            <a:r>
              <a:rPr lang="en-US" baseline="0" dirty="0" smtClean="0"/>
              <a:t>Monitoring/alerting tools</a:t>
            </a:r>
          </a:p>
          <a:p>
            <a:pPr marL="171450" indent="-171450">
              <a:buFontTx/>
              <a:buChar char="-"/>
            </a:pPr>
            <a:endParaRPr lang="en-US" baseline="0" dirty="0" smtClean="0"/>
          </a:p>
          <a:p>
            <a:pPr marL="0" indent="0">
              <a:buFontTx/>
              <a:buNone/>
            </a:pPr>
            <a:r>
              <a:rPr lang="en-US" dirty="0" smtClean="0"/>
              <a:t>Full</a:t>
            </a:r>
            <a:r>
              <a:rPr lang="en-US" baseline="0" dirty="0" smtClean="0"/>
              <a:t> admin commands: http://</a:t>
            </a:r>
            <a:r>
              <a:rPr lang="en-US" baseline="0" dirty="0" err="1" smtClean="0"/>
              <a:t>docs.basho.com</a:t>
            </a:r>
            <a:r>
              <a:rPr lang="en-US" baseline="0" dirty="0" smtClean="0"/>
              <a:t>/</a:t>
            </a:r>
            <a:r>
              <a:rPr lang="en-US" baseline="0" dirty="0" err="1" smtClean="0"/>
              <a:t>riak</a:t>
            </a:r>
            <a:r>
              <a:rPr lang="en-US" baseline="0" dirty="0" smtClean="0"/>
              <a:t>/latest/ops/running/tools/</a:t>
            </a:r>
            <a:r>
              <a:rPr lang="en-US" baseline="0" dirty="0" err="1" smtClean="0"/>
              <a:t>riak</a:t>
            </a:r>
            <a:r>
              <a:rPr lang="en-US" baseline="0" dirty="0" smtClean="0"/>
              <a:t>-admin/</a:t>
            </a:r>
            <a:endParaRPr lang="en-US" dirty="0"/>
          </a:p>
        </p:txBody>
      </p:sp>
    </p:spTree>
    <p:extLst>
      <p:ext uri="{BB962C8B-B14F-4D97-AF65-F5344CB8AC3E}">
        <p14:creationId xmlns:p14="http://schemas.microsoft.com/office/powerpoint/2010/main" val="187507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Assuming you've already instantiated a client, get the album titles for The Beatles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Command</a:t>
            </a:r>
            <a:r>
              <a:rPr lang="en-US" baseline="0" dirty="0" smtClean="0"/>
              <a:t> in the * = </a:t>
            </a:r>
            <a:r>
              <a:rPr lang="en-US" dirty="0" smtClean="0"/>
              <a:t>"function(v){ return [</a:t>
            </a:r>
            <a:r>
              <a:rPr lang="en-US" dirty="0" err="1" smtClean="0"/>
              <a:t>JSON.parse</a:t>
            </a:r>
            <a:r>
              <a:rPr lang="en-US" dirty="0" smtClean="0"/>
              <a:t>(</a:t>
            </a:r>
            <a:r>
              <a:rPr lang="en-US" dirty="0" err="1" smtClean="0"/>
              <a:t>v.values</a:t>
            </a:r>
            <a:r>
              <a:rPr lang="en-US" dirty="0" smtClean="0"/>
              <a:t>[0].data).title]; </a:t>
            </a:r>
          </a:p>
          <a:p>
            <a:endParaRPr lang="en-US" dirty="0" smtClean="0"/>
          </a:p>
          <a:p>
            <a:endParaRPr lang="en-US" dirty="0" smtClean="0"/>
          </a:p>
          <a:p>
            <a:r>
              <a:rPr lang="en-US" dirty="0" smtClean="0"/>
              <a:t>p results # =&gt; ["Please Please Me", "With The Beatles", "A Hard Day's Night",</a:t>
            </a:r>
          </a:p>
          <a:p>
            <a:r>
              <a:rPr lang="en-US" dirty="0" smtClean="0"/>
              <a:t>          #     "Beatles For Sale", "Help!", "Rubber Soul",</a:t>
            </a:r>
          </a:p>
          <a:p>
            <a:r>
              <a:rPr lang="en-US" dirty="0" smtClean="0"/>
              <a:t>          #     "Revolver", "Sgt. Pepper's Lonely Hearts Club Band", "Magical Mystery Tour",</a:t>
            </a:r>
          </a:p>
          <a:p>
            <a:r>
              <a:rPr lang="en-US" dirty="0" smtClean="0"/>
              <a:t>          #     "The Beatles", "Yellow Submarine", "Abbey Road", "Let It Be"]</a:t>
            </a:r>
          </a:p>
          <a:p>
            <a:endParaRPr lang="en-US" dirty="0"/>
          </a:p>
        </p:txBody>
      </p:sp>
    </p:spTree>
    <p:extLst>
      <p:ext uri="{BB962C8B-B14F-4D97-AF65-F5344CB8AC3E}">
        <p14:creationId xmlns:p14="http://schemas.microsoft.com/office/powerpoint/2010/main" val="793689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1E0F5B0-CF5A-5143-952F-96921E43CFCF}" type="slidenum">
              <a:rPr lang="en-US" smtClean="0"/>
              <a:t>23</a:t>
            </a:fld>
            <a:endParaRPr lang="en-US" dirty="0"/>
          </a:p>
        </p:txBody>
      </p:sp>
    </p:spTree>
    <p:extLst>
      <p:ext uri="{BB962C8B-B14F-4D97-AF65-F5344CB8AC3E}">
        <p14:creationId xmlns:p14="http://schemas.microsoft.com/office/powerpoint/2010/main" val="3114302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makes Riak unique</a:t>
            </a:r>
            <a:r>
              <a:rPr lang="en-US" baseline="0" dirty="0" smtClean="0"/>
              <a:t> is it</a:t>
            </a:r>
          </a:p>
          <a:p>
            <a:pPr marL="171450" indent="-171450">
              <a:buFont typeface="Arial"/>
              <a:buChar char="•"/>
            </a:pPr>
            <a:r>
              <a:rPr lang="en-US" dirty="0" smtClean="0">
                <a:solidFill>
                  <a:schemeClr val="bg1"/>
                </a:solidFill>
                <a:latin typeface="Arial"/>
                <a:cs typeface="Arial"/>
              </a:rPr>
              <a:t>Handles massive data scale in production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solidFill>
                  <a:schemeClr val="bg1"/>
                </a:solidFill>
                <a:latin typeface="Arial"/>
                <a:cs typeface="Arial"/>
              </a:rPr>
              <a:t>Expands easily and scales for geographically disbursed locations reducing latency for end users</a:t>
            </a:r>
          </a:p>
          <a:p>
            <a:pPr marL="171450" indent="-171450">
              <a:buFont typeface="Arial"/>
              <a:buChar char="•"/>
            </a:pPr>
            <a:r>
              <a:rPr lang="en-US" dirty="0" smtClean="0">
                <a:solidFill>
                  <a:schemeClr val="bg1"/>
                </a:solidFill>
                <a:latin typeface="Arial"/>
                <a:cs typeface="Arial"/>
              </a:rPr>
              <a:t>Highly available architecture enables any node to service read or write requests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solidFill>
                  <a:schemeClr val="bg1"/>
                </a:solidFill>
                <a:latin typeface="Arial"/>
                <a:cs typeface="Arial"/>
              </a:rPr>
              <a:t>Integration with Riak CS and Apache </a:t>
            </a:r>
            <a:r>
              <a:rPr lang="en-US" dirty="0" err="1" smtClean="0">
                <a:solidFill>
                  <a:schemeClr val="bg1"/>
                </a:solidFill>
                <a:latin typeface="Arial"/>
                <a:cs typeface="Arial"/>
              </a:rPr>
              <a:t>Solr</a:t>
            </a:r>
            <a:r>
              <a:rPr lang="en-US" dirty="0" smtClean="0">
                <a:solidFill>
                  <a:schemeClr val="bg1"/>
                </a:solidFill>
                <a:latin typeface="Arial"/>
                <a:cs typeface="Arial"/>
              </a:rPr>
              <a:t> provides multi-model support from a single platform</a:t>
            </a:r>
          </a:p>
          <a:p>
            <a:pPr marL="171450" indent="-171450">
              <a:buFont typeface="Arial"/>
              <a:buChar char="•"/>
            </a:pPr>
            <a:endParaRPr lang="en-US" dirty="0" smtClean="0">
              <a:solidFill>
                <a:schemeClr val="bg1"/>
              </a:solidFill>
              <a:latin typeface="Arial"/>
              <a:cs typeface="Arial"/>
            </a:endParaRPr>
          </a:p>
          <a:p>
            <a:endParaRPr lang="en-US" dirty="0" smtClean="0">
              <a:solidFill>
                <a:schemeClr val="bg1"/>
              </a:solidFill>
              <a:latin typeface="Arial"/>
              <a:cs typeface="Arial"/>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1E0F5B0-CF5A-5143-952F-96921E43CFCF}" type="slidenum">
              <a:rPr lang="en-US" smtClean="0"/>
              <a:t>24</a:t>
            </a:fld>
            <a:endParaRPr lang="en-US"/>
          </a:p>
        </p:txBody>
      </p:sp>
    </p:spTree>
    <p:extLst>
      <p:ext uri="{BB962C8B-B14F-4D97-AF65-F5344CB8AC3E}">
        <p14:creationId xmlns:p14="http://schemas.microsoft.com/office/powerpoint/2010/main" val="854740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ANIMATION</a:t>
            </a:r>
            <a:r>
              <a:rPr lang="en-US" baseline="0" dirty="0" smtClean="0"/>
              <a:t> – </a:t>
            </a:r>
            <a:r>
              <a:rPr lang="en-US" baseline="0" dirty="0" err="1" smtClean="0"/>
              <a:t>gologo</a:t>
            </a:r>
            <a:r>
              <a:rPr lang="en-US" baseline="0" dirty="0" smtClean="0"/>
              <a:t> jumps in to talk about community-driven development. </a:t>
            </a: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What’s a Protocol</a:t>
            </a:r>
            <a:r>
              <a:rPr lang="en-US" baseline="0" dirty="0" smtClean="0"/>
              <a:t> Buffer?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Protocol buffers are a flexible, efficient, automated mechanism for serializing structured data – think XML, but smaller, faster, and simpler. You define how you want your data to be structured once, then you can use special generated source code to easily write and read your structured data to and from a variety of data streams and using a variety of languages. You can even update your data structure without breaking deployed programs that are compiled against the "old" format.</a:t>
            </a:r>
          </a:p>
          <a:p>
            <a:pPr>
              <a:spcBef>
                <a:spcPts val="0"/>
              </a:spcBef>
              <a:buNone/>
            </a:pP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Great code</a:t>
            </a:r>
            <a:r>
              <a:rPr lang="en-US" baseline="0" dirty="0" smtClean="0"/>
              <a:t> for introductions in your favorite languages. Most of the source we’ve shown here comes directly from there. </a:t>
            </a:r>
          </a:p>
        </p:txBody>
      </p:sp>
    </p:spTree>
    <p:extLst>
      <p:ext uri="{BB962C8B-B14F-4D97-AF65-F5344CB8AC3E}">
        <p14:creationId xmlns:p14="http://schemas.microsoft.com/office/powerpoint/2010/main" val="34410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http://</a:t>
            </a:r>
            <a:r>
              <a:rPr lang="en-US" baseline="0" dirty="0" err="1" smtClean="0"/>
              <a:t>docs.basho.com</a:t>
            </a:r>
            <a:r>
              <a:rPr lang="en-US" baseline="0" dirty="0" smtClean="0"/>
              <a:t>/</a:t>
            </a:r>
            <a:r>
              <a:rPr lang="en-US" baseline="0" dirty="0" err="1" smtClean="0"/>
              <a:t>riak</a:t>
            </a:r>
            <a:r>
              <a:rPr lang="en-US" baseline="0" dirty="0" smtClean="0"/>
              <a:t>/latest/</a:t>
            </a:r>
            <a:r>
              <a:rPr lang="en-US" baseline="0" dirty="0" err="1" smtClean="0"/>
              <a:t>dev</a:t>
            </a:r>
            <a:r>
              <a:rPr lang="en-US" baseline="0" dirty="0" smtClean="0"/>
              <a:t>/using/application-guide/</a:t>
            </a:r>
          </a:p>
        </p:txBody>
      </p:sp>
    </p:spTree>
    <p:extLst>
      <p:ext uri="{BB962C8B-B14F-4D97-AF65-F5344CB8AC3E}">
        <p14:creationId xmlns:p14="http://schemas.microsoft.com/office/powerpoint/2010/main" val="344109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https://</a:t>
            </a:r>
            <a:r>
              <a:rPr lang="en-US" dirty="0" err="1" smtClean="0"/>
              <a:t>github.com</a:t>
            </a:r>
            <a:r>
              <a:rPr lang="en-US" dirty="0" smtClean="0"/>
              <a:t>/</a:t>
            </a:r>
            <a:r>
              <a:rPr lang="en-US" dirty="0" err="1" smtClean="0"/>
              <a:t>basho</a:t>
            </a:r>
            <a:r>
              <a:rPr lang="en-US" dirty="0" smtClean="0"/>
              <a:t>/</a:t>
            </a:r>
            <a:r>
              <a:rPr lang="en-US" dirty="0" err="1" smtClean="0"/>
              <a:t>riak</a:t>
            </a:r>
            <a:r>
              <a:rPr lang="en-US" dirty="0" smtClean="0"/>
              <a:t>-</a:t>
            </a:r>
            <a:r>
              <a:rPr lang="en-US" dirty="0" err="1" smtClean="0"/>
              <a:t>dev</a:t>
            </a:r>
            <a:r>
              <a:rPr lang="en-US" dirty="0" smtClean="0"/>
              <a:t>-cluster</a:t>
            </a: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68275" indent="-168275">
              <a:spcBef>
                <a:spcPts val="600"/>
              </a:spcBef>
              <a:buFont typeface="Arial"/>
              <a:buChar char="•"/>
            </a:pPr>
            <a:r>
              <a:rPr lang="en-US" dirty="0" smtClean="0">
                <a:solidFill>
                  <a:srgbClr val="FFFFFF"/>
                </a:solidFill>
                <a:latin typeface="Arial"/>
                <a:cs typeface="Arial"/>
              </a:rPr>
              <a:t>User Activity</a:t>
            </a:r>
          </a:p>
          <a:p>
            <a:pPr marL="168275" indent="-168275">
              <a:spcBef>
                <a:spcPts val="600"/>
              </a:spcBef>
              <a:buFont typeface="Arial"/>
              <a:buChar char="•"/>
            </a:pPr>
            <a:r>
              <a:rPr lang="en-US" dirty="0" smtClean="0">
                <a:solidFill>
                  <a:srgbClr val="FFFFFF"/>
                </a:solidFill>
                <a:latin typeface="Arial"/>
                <a:cs typeface="Arial"/>
              </a:rPr>
              <a:t>Session Data</a:t>
            </a:r>
          </a:p>
          <a:p>
            <a:pPr marL="168275" indent="-168275">
              <a:spcBef>
                <a:spcPts val="600"/>
              </a:spcBef>
              <a:buFont typeface="Arial"/>
              <a:buChar char="•"/>
            </a:pPr>
            <a:r>
              <a:rPr lang="en-US" dirty="0" smtClean="0">
                <a:solidFill>
                  <a:srgbClr val="FFFFFF"/>
                </a:solidFill>
                <a:latin typeface="Arial"/>
                <a:cs typeface="Arial"/>
              </a:rPr>
              <a:t>Location Data</a:t>
            </a:r>
          </a:p>
          <a:p>
            <a:pPr marL="168275" indent="-168275">
              <a:spcBef>
                <a:spcPts val="600"/>
              </a:spcBef>
              <a:buFont typeface="Arial"/>
              <a:buChar char="•"/>
            </a:pPr>
            <a:r>
              <a:rPr lang="en-US" dirty="0" smtClean="0">
                <a:solidFill>
                  <a:srgbClr val="FFFFFF"/>
                </a:solidFill>
                <a:latin typeface="Arial"/>
                <a:cs typeface="Arial"/>
              </a:rPr>
              <a:t>Content management and distribution</a:t>
            </a:r>
          </a:p>
          <a:p>
            <a:pPr marL="168275" indent="-168275">
              <a:spcBef>
                <a:spcPts val="600"/>
              </a:spcBef>
              <a:buFont typeface="Arial"/>
              <a:buChar char="•"/>
            </a:pPr>
            <a:r>
              <a:rPr lang="en-US" dirty="0" smtClean="0">
                <a:solidFill>
                  <a:srgbClr val="FFFFFF"/>
                </a:solidFill>
                <a:latin typeface="Arial"/>
                <a:cs typeface="Arial"/>
              </a:rPr>
              <a:t>Device</a:t>
            </a:r>
            <a:r>
              <a:rPr lang="en-US" baseline="0" dirty="0" smtClean="0">
                <a:solidFill>
                  <a:srgbClr val="FFFFFF"/>
                </a:solidFill>
                <a:latin typeface="Arial"/>
                <a:cs typeface="Arial"/>
              </a:rPr>
              <a:t> data or IOT</a:t>
            </a:r>
            <a:endParaRPr lang="en-US" dirty="0" smtClean="0">
              <a:solidFill>
                <a:srgbClr val="FFFFFF"/>
              </a:solidFill>
              <a:latin typeface="Arial"/>
              <a:cs typeface="Arial"/>
            </a:endParaRPr>
          </a:p>
          <a:p>
            <a:pPr marL="168275" indent="-168275">
              <a:spcBef>
                <a:spcPts val="600"/>
              </a:spcBef>
              <a:buFont typeface="Arial"/>
              <a:buChar char="•"/>
            </a:pPr>
            <a:r>
              <a:rPr lang="en-US" dirty="0" smtClean="0">
                <a:solidFill>
                  <a:srgbClr val="FFFFFF"/>
                </a:solidFill>
                <a:latin typeface="Arial"/>
                <a:cs typeface="Arial"/>
              </a:rPr>
              <a:t>Point-of-Sale</a:t>
            </a:r>
          </a:p>
          <a:p>
            <a:pPr marL="168275" indent="-168275">
              <a:spcBef>
                <a:spcPts val="600"/>
              </a:spcBef>
              <a:buFont typeface="Arial"/>
              <a:buChar char="•"/>
            </a:pPr>
            <a:r>
              <a:rPr lang="en-US" dirty="0" smtClean="0">
                <a:solidFill>
                  <a:srgbClr val="FFFFFF"/>
                </a:solidFill>
                <a:latin typeface="Arial"/>
                <a:cs typeface="Arial"/>
              </a:rPr>
              <a:t>Flash Retail</a:t>
            </a:r>
          </a:p>
          <a:p>
            <a:pPr marL="168275" indent="-168275">
              <a:spcBef>
                <a:spcPts val="600"/>
              </a:spcBef>
              <a:buFont typeface="Arial"/>
              <a:buChar char="•"/>
            </a:pPr>
            <a:r>
              <a:rPr lang="en-US" dirty="0" smtClean="0">
                <a:solidFill>
                  <a:srgbClr val="FFFFFF"/>
                </a:solidFill>
                <a:latin typeface="Arial"/>
                <a:cs typeface="Arial"/>
              </a:rPr>
              <a:t>Ad Networks</a:t>
            </a:r>
          </a:p>
          <a:p>
            <a:pPr marL="168275" indent="-168275">
              <a:spcBef>
                <a:spcPts val="600"/>
              </a:spcBef>
              <a:buFont typeface="Arial"/>
              <a:buChar char="•"/>
            </a:pPr>
            <a:r>
              <a:rPr lang="en-US" dirty="0" smtClean="0">
                <a:solidFill>
                  <a:srgbClr val="FFFFFF"/>
                </a:solidFill>
                <a:latin typeface="Arial"/>
                <a:cs typeface="Arial"/>
              </a:rPr>
              <a:t>Product Catalog</a:t>
            </a:r>
          </a:p>
          <a:p>
            <a:pPr marL="168275" indent="-168275">
              <a:spcBef>
                <a:spcPts val="600"/>
              </a:spcBef>
              <a:buFont typeface="Arial"/>
              <a:buChar char="•"/>
            </a:pPr>
            <a:r>
              <a:rPr lang="en-US" dirty="0" smtClean="0">
                <a:solidFill>
                  <a:srgbClr val="FFFFFF"/>
                </a:solidFill>
                <a:latin typeface="Arial"/>
                <a:cs typeface="Arial"/>
              </a:rPr>
              <a:t>Recommendations Engine</a:t>
            </a:r>
          </a:p>
          <a:p>
            <a:pPr marL="168275" indent="-168275">
              <a:spcBef>
                <a:spcPts val="600"/>
              </a:spcBef>
              <a:buFont typeface="Arial"/>
              <a:buChar char="•"/>
            </a:pPr>
            <a:r>
              <a:rPr lang="en-US" dirty="0" smtClean="0">
                <a:solidFill>
                  <a:srgbClr val="FFFFFF"/>
                </a:solidFill>
                <a:latin typeface="Arial"/>
                <a:cs typeface="Arial"/>
              </a:rPr>
              <a:t>Mobile Payments</a:t>
            </a:r>
          </a:p>
          <a:p>
            <a:pPr marL="168275" indent="-168275">
              <a:spcBef>
                <a:spcPts val="600"/>
              </a:spcBef>
              <a:buFont typeface="Arial"/>
              <a:buChar char="•"/>
            </a:pPr>
            <a:r>
              <a:rPr lang="en-US" dirty="0" smtClean="0">
                <a:solidFill>
                  <a:srgbClr val="FFFFFF"/>
                </a:solidFill>
                <a:latin typeface="Arial"/>
                <a:cs typeface="Arial"/>
              </a:rPr>
              <a:t>Health Monitoring</a:t>
            </a:r>
          </a:p>
          <a:p>
            <a:pPr marL="168275" indent="-168275">
              <a:spcBef>
                <a:spcPts val="600"/>
              </a:spcBef>
              <a:buFont typeface="Arial"/>
              <a:buChar char="•"/>
            </a:pPr>
            <a:r>
              <a:rPr lang="en-US" dirty="0" smtClean="0">
                <a:solidFill>
                  <a:srgbClr val="FFFFFF"/>
                </a:solidFill>
                <a:latin typeface="Arial"/>
                <a:cs typeface="Arial"/>
              </a:rPr>
              <a:t>Health Records</a:t>
            </a:r>
          </a:p>
          <a:p>
            <a:pPr marL="168275" indent="-168275">
              <a:spcBef>
                <a:spcPts val="600"/>
              </a:spcBef>
              <a:buFont typeface="Arial"/>
              <a:buChar char="•"/>
            </a:pPr>
            <a:r>
              <a:rPr lang="en-US" dirty="0" smtClean="0">
                <a:solidFill>
                  <a:srgbClr val="FFFFFF"/>
                </a:solidFill>
                <a:latin typeface="Arial"/>
                <a:cs typeface="Arial"/>
              </a:rPr>
              <a:t>Supply Chain Visibility</a:t>
            </a:r>
          </a:p>
          <a:p>
            <a:pPr marL="168275" indent="-168275">
              <a:spcBef>
                <a:spcPts val="600"/>
              </a:spcBef>
              <a:buFont typeface="Arial"/>
              <a:buChar cha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1E0F5B0-CF5A-5143-952F-96921E43CFCF}" type="slidenum">
              <a:rPr lang="en-US" smtClean="0"/>
              <a:t>32</a:t>
            </a:fld>
            <a:endParaRPr lang="en-US" dirty="0"/>
          </a:p>
        </p:txBody>
      </p:sp>
    </p:spTree>
    <p:extLst>
      <p:ext uri="{BB962C8B-B14F-4D97-AF65-F5344CB8AC3E}">
        <p14:creationId xmlns:p14="http://schemas.microsoft.com/office/powerpoint/2010/main" val="2370186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your key. What’s your value. What data is worth calculating is a secondary bucket for quick retrieval.</a:t>
            </a:r>
            <a:r>
              <a:rPr lang="en-US" baseline="0" dirty="0" smtClean="0"/>
              <a:t> What can be ignored. What needs to be fast what can be slow. </a:t>
            </a:r>
          </a:p>
          <a:p>
            <a:endParaRPr lang="en-US" baseline="0" dirty="0" smtClean="0"/>
          </a:p>
          <a:p>
            <a:r>
              <a:rPr lang="en-US" dirty="0" smtClean="0"/>
              <a:t>There</a:t>
            </a:r>
            <a:r>
              <a:rPr lang="en-US" baseline="0" dirty="0" smtClean="0"/>
              <a:t> are more questions to be uncovered than answered when you first get into modeling. </a:t>
            </a:r>
            <a:endParaRPr lang="en-US" dirty="0"/>
          </a:p>
        </p:txBody>
      </p:sp>
    </p:spTree>
    <p:extLst>
      <p:ext uri="{BB962C8B-B14F-4D97-AF65-F5344CB8AC3E}">
        <p14:creationId xmlns:p14="http://schemas.microsoft.com/office/powerpoint/2010/main" val="787578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8" name="Shape 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 Schema-less:</a:t>
            </a:r>
            <a:r>
              <a:rPr lang="en-US" baseline="0" dirty="0" smtClean="0"/>
              <a:t> no updates to table structures, which also means: no required migration of all the previous records that were stored.</a:t>
            </a: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If</a:t>
            </a:r>
            <a:r>
              <a:rPr lang="en-US" baseline="0" dirty="0" smtClean="0"/>
              <a:t> you’re storing JSON objects and find </a:t>
            </a: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8" name="Shape 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No </a:t>
            </a:r>
            <a:r>
              <a:rPr lang="en-US" dirty="0" err="1" smtClean="0"/>
              <a:t>rearchitecting</a:t>
            </a:r>
            <a:r>
              <a:rPr lang="en-US" baseline="0" dirty="0" smtClean="0"/>
              <a:t> the database (shards, replica sets, </a:t>
            </a:r>
            <a:r>
              <a:rPr lang="en-US" baseline="0" dirty="0" err="1" smtClean="0"/>
              <a:t>etc</a:t>
            </a:r>
            <a:r>
              <a:rPr lang="en-US" baseline="0" dirty="0" smtClean="0"/>
              <a:t>) </a:t>
            </a:r>
          </a:p>
          <a:p>
            <a:pPr>
              <a:spcBef>
                <a:spcPts val="0"/>
              </a:spcBef>
              <a:buNone/>
            </a:pPr>
            <a:endParaRPr lang="en-US" baseline="0" dirty="0" smtClean="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Profile. What do we know about our users? </a:t>
            </a:r>
          </a:p>
          <a:p>
            <a:pPr>
              <a:spcBef>
                <a:spcPts val="0"/>
              </a:spcBef>
              <a:buNone/>
            </a:pPr>
            <a:endParaRPr dirty="0"/>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3180722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The</a:t>
            </a:r>
            <a:r>
              <a:rPr lang="en-US" baseline="0" dirty="0" smtClean="0"/>
              <a:t> first 4 will take about ~35-40 minutes. We’ll then take an intermission to re-up on food and drink. Then the </a:t>
            </a:r>
            <a:r>
              <a:rPr lang="en-US" baseline="0" dirty="0" err="1" smtClean="0"/>
              <a:t>dev</a:t>
            </a:r>
            <a:r>
              <a:rPr lang="en-US" baseline="0" dirty="0" smtClean="0"/>
              <a:t> heavy logic will be another 35 or so. </a:t>
            </a:r>
            <a:endParaRPr dirty="0"/>
          </a:p>
        </p:txBody>
      </p:sp>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100" u="none" kern="1200" baseline="0" dirty="0" smtClean="0">
                <a:solidFill>
                  <a:schemeClr val="tx1"/>
                </a:solidFill>
                <a:latin typeface="Gill Sans" charset="0"/>
                <a:ea typeface="+mn-ea"/>
                <a:cs typeface="+mn-cs"/>
              </a:rPr>
              <a:t>KV: </a:t>
            </a:r>
          </a:p>
          <a:p>
            <a:pPr marL="0" indent="0">
              <a:buFontTx/>
              <a:buNone/>
            </a:pPr>
            <a:r>
              <a:rPr lang="en-US" sz="1100" u="none" kern="1200" baseline="0" dirty="0" smtClean="0">
                <a:solidFill>
                  <a:schemeClr val="tx1"/>
                </a:solidFill>
                <a:latin typeface="Gill Sans" charset="0"/>
                <a:ea typeface="+mn-ea"/>
                <a:cs typeface="+mn-cs"/>
              </a:rPr>
              <a:t>Examples: </a:t>
            </a:r>
            <a:r>
              <a:rPr lang="en-US" dirty="0" smtClean="0">
                <a:hlinkClick r:id="rId3"/>
              </a:rPr>
              <a:t>Cassandra</a:t>
            </a:r>
            <a:r>
              <a:rPr lang="en-US" dirty="0" smtClean="0"/>
              <a:t>, </a:t>
            </a:r>
            <a:r>
              <a:rPr lang="en-US" dirty="0" err="1" smtClean="0"/>
              <a:t>DyanmoDB</a:t>
            </a:r>
            <a:r>
              <a:rPr lang="en-US" dirty="0" smtClean="0"/>
              <a:t>, Azure Table Storage (ATS), </a:t>
            </a:r>
            <a:r>
              <a:rPr lang="en-US" dirty="0" err="1" smtClean="0"/>
              <a:t>Riak</a:t>
            </a:r>
            <a:r>
              <a:rPr lang="en-US" dirty="0" smtClean="0"/>
              <a:t>, </a:t>
            </a:r>
            <a:r>
              <a:rPr lang="en-US" dirty="0" err="1" smtClean="0"/>
              <a:t>BerkeleyDB</a:t>
            </a:r>
            <a:r>
              <a:rPr lang="en-US" dirty="0" smtClean="0"/>
              <a:t>.</a:t>
            </a:r>
            <a:endParaRPr lang="en-US" sz="1100" u="none" kern="1200" baseline="0" dirty="0" smtClean="0">
              <a:solidFill>
                <a:schemeClr val="tx1"/>
              </a:solidFill>
              <a:latin typeface="Gill Sans" charset="0"/>
              <a:ea typeface="+mn-ea"/>
              <a:cs typeface="+mn-cs"/>
            </a:endParaRPr>
          </a:p>
          <a:p>
            <a:pPr marL="171450" indent="-171450">
              <a:buFontTx/>
              <a:buChar char="-"/>
            </a:pPr>
            <a:endParaRPr lang="en-US" sz="1100" u="none" kern="1200" baseline="0" dirty="0" smtClean="0">
              <a:solidFill>
                <a:schemeClr val="tx1"/>
              </a:solidFill>
              <a:latin typeface="Gill Sans" charset="0"/>
              <a:ea typeface="+mn-ea"/>
              <a:cs typeface="+mn-cs"/>
            </a:endParaRPr>
          </a:p>
          <a:p>
            <a:pPr marL="171450" indent="-171450">
              <a:buFontTx/>
              <a:buChar char="-"/>
            </a:pPr>
            <a:r>
              <a:rPr lang="en-US" sz="1100" u="none" kern="1200" baseline="0" dirty="0" smtClean="0">
                <a:solidFill>
                  <a:schemeClr val="tx1"/>
                </a:solidFill>
                <a:latin typeface="Gill Sans" charset="0"/>
                <a:ea typeface="+mn-ea"/>
                <a:cs typeface="+mn-cs"/>
              </a:rPr>
              <a:t>Give it a key and value, it saves the value</a:t>
            </a:r>
          </a:p>
          <a:p>
            <a:pPr marL="171450" indent="-171450">
              <a:buFontTx/>
              <a:buChar char="-"/>
            </a:pPr>
            <a:r>
              <a:rPr lang="en-US" sz="1100" u="none" kern="1200" baseline="0" dirty="0" smtClean="0">
                <a:solidFill>
                  <a:schemeClr val="tx1"/>
                </a:solidFill>
                <a:latin typeface="Gill Sans" charset="0"/>
                <a:ea typeface="+mn-ea"/>
                <a:cs typeface="+mn-cs"/>
              </a:rPr>
              <a:t>Give it a key, it returns the value</a:t>
            </a:r>
          </a:p>
          <a:p>
            <a:pPr marL="171450" indent="-171450">
              <a:buFontTx/>
              <a:buChar char="-"/>
            </a:pPr>
            <a:r>
              <a:rPr lang="en-US" sz="1100" u="none" kern="1200" baseline="0" dirty="0" smtClean="0">
                <a:solidFill>
                  <a:schemeClr val="tx1"/>
                </a:solidFill>
                <a:latin typeface="Gill Sans" charset="0"/>
                <a:ea typeface="+mn-ea"/>
                <a:cs typeface="+mn-cs"/>
              </a:rPr>
              <a:t>Does not care what the value is</a:t>
            </a:r>
          </a:p>
          <a:p>
            <a:pPr marL="171450" indent="-171450">
              <a:buFontTx/>
              <a:buChar char="-"/>
            </a:pPr>
            <a:r>
              <a:rPr lang="en-US" sz="1100" u="none" kern="1200" baseline="0" dirty="0" smtClean="0">
                <a:solidFill>
                  <a:schemeClr val="tx1"/>
                </a:solidFill>
                <a:latin typeface="Gill Sans" charset="0"/>
                <a:ea typeface="+mn-ea"/>
                <a:cs typeface="+mn-cs"/>
              </a:rPr>
              <a:t>Data modeling reversed – instead of model to view, start w view. </a:t>
            </a:r>
          </a:p>
          <a:p>
            <a:pPr marL="171450" indent="-171450">
              <a:buFontTx/>
              <a:buChar char="-"/>
            </a:pPr>
            <a:r>
              <a:rPr lang="en-US" sz="1100" u="none" kern="1200" baseline="0" dirty="0" smtClean="0">
                <a:solidFill>
                  <a:schemeClr val="tx1"/>
                </a:solidFill>
                <a:latin typeface="Gill Sans" charset="0"/>
                <a:ea typeface="+mn-ea"/>
                <a:cs typeface="+mn-cs"/>
              </a:rPr>
              <a:t>Continuum – complexity of the query planner, </a:t>
            </a:r>
            <a:r>
              <a:rPr lang="en-US" sz="1100" u="none" kern="1200" baseline="0" dirty="0" err="1" smtClean="0">
                <a:solidFill>
                  <a:schemeClr val="tx1"/>
                </a:solidFill>
                <a:latin typeface="Gill Sans" charset="0"/>
                <a:ea typeface="+mn-ea"/>
                <a:cs typeface="+mn-cs"/>
              </a:rPr>
              <a:t>vs</a:t>
            </a:r>
            <a:r>
              <a:rPr lang="en-US" sz="1100" u="none" kern="1200" baseline="0" dirty="0" smtClean="0">
                <a:solidFill>
                  <a:schemeClr val="tx1"/>
                </a:solidFill>
                <a:latin typeface="Gill Sans" charset="0"/>
                <a:ea typeface="+mn-ea"/>
                <a:cs typeface="+mn-cs"/>
              </a:rPr>
              <a:t> scaling. YOU are the query planner</a:t>
            </a:r>
          </a:p>
          <a:p>
            <a:pPr marL="0" indent="0">
              <a:buFontTx/>
              <a:buNone/>
            </a:pPr>
            <a:endParaRPr lang="en-US" sz="1100" u="none" kern="1200" baseline="0" dirty="0" smtClean="0">
              <a:solidFill>
                <a:schemeClr val="tx1"/>
              </a:solidFill>
              <a:latin typeface="Gill Sans" charset="0"/>
              <a:ea typeface="+mn-ea"/>
              <a:cs typeface="+mn-cs"/>
            </a:endParaRPr>
          </a:p>
          <a:p>
            <a:pPr marL="0" indent="0">
              <a:buFontTx/>
              <a:buNone/>
            </a:pPr>
            <a:r>
              <a:rPr lang="en-US" sz="1100" u="none" kern="1200" baseline="0" dirty="0" smtClean="0">
                <a:solidFill>
                  <a:schemeClr val="tx1"/>
                </a:solidFill>
                <a:latin typeface="Gill Sans" charset="0"/>
                <a:ea typeface="+mn-ea"/>
                <a:cs typeface="+mn-cs"/>
              </a:rPr>
              <a:t>Document: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Examples: </a:t>
            </a:r>
            <a:r>
              <a:rPr lang="en-US" dirty="0" err="1" smtClean="0"/>
              <a:t>MongoDB</a:t>
            </a:r>
            <a:r>
              <a:rPr lang="en-US" dirty="0" smtClean="0"/>
              <a:t>, </a:t>
            </a:r>
            <a:r>
              <a:rPr lang="en-US" dirty="0" err="1" smtClean="0"/>
              <a:t>CouchDB</a:t>
            </a:r>
            <a:endParaRPr lang="en-US" dirty="0" smtClean="0"/>
          </a:p>
          <a:p>
            <a:pPr marL="0" indent="0">
              <a:buFontTx/>
              <a:buNone/>
            </a:pPr>
            <a:endParaRPr lang="en-US" sz="1100" u="none" kern="1200" baseline="0" dirty="0" smtClean="0">
              <a:solidFill>
                <a:schemeClr val="tx1"/>
              </a:solidFill>
              <a:latin typeface="Gill Sans" charset="0"/>
              <a:ea typeface="+mn-ea"/>
              <a:cs typeface="+mn-cs"/>
            </a:endParaRPr>
          </a:p>
          <a:p>
            <a:pPr marL="0" indent="0">
              <a:buFontTx/>
              <a:buNone/>
            </a:pPr>
            <a:r>
              <a:rPr lang="en-US" sz="1100" u="none" kern="1200" baseline="0" dirty="0" smtClean="0">
                <a:solidFill>
                  <a:schemeClr val="tx1"/>
                </a:solidFill>
                <a:latin typeface="Gill Sans" charset="0"/>
                <a:ea typeface="+mn-ea"/>
                <a:cs typeface="+mn-cs"/>
              </a:rPr>
              <a:t>Wide Column: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Examples include: </a:t>
            </a:r>
            <a:r>
              <a:rPr lang="en-US" dirty="0" err="1" smtClean="0"/>
              <a:t>HBase</a:t>
            </a:r>
            <a:r>
              <a:rPr lang="en-US" dirty="0" smtClean="0"/>
              <a:t>, </a:t>
            </a:r>
            <a:r>
              <a:rPr lang="en-US" dirty="0" err="1" smtClean="0"/>
              <a:t>BigTable</a:t>
            </a:r>
            <a:r>
              <a:rPr lang="en-US" dirty="0" smtClean="0"/>
              <a:t> and </a:t>
            </a:r>
            <a:r>
              <a:rPr lang="en-US" dirty="0" err="1" smtClean="0"/>
              <a:t>HyperTable</a:t>
            </a:r>
            <a:r>
              <a:rPr lang="en-US" dirty="0" smtClean="0"/>
              <a:t>. (also Cassandra)</a:t>
            </a:r>
            <a:endParaRPr lang="en-US" sz="1100" u="none" kern="1200" baseline="0" dirty="0" smtClean="0">
              <a:solidFill>
                <a:schemeClr val="tx1"/>
              </a:solidFill>
              <a:latin typeface="Gill Sans" charset="0"/>
              <a:ea typeface="+mn-ea"/>
              <a:cs typeface="+mn-cs"/>
            </a:endParaRPr>
          </a:p>
          <a:p>
            <a:pPr marL="171450" indent="-171450">
              <a:buFontTx/>
              <a:buChar char="-"/>
            </a:pPr>
            <a:r>
              <a:rPr lang="en-US" dirty="0" smtClean="0"/>
              <a:t>instead of storing data in rows, these databases are designed for storing data tables as sections of columns of data, rather than as rows of data</a:t>
            </a:r>
          </a:p>
          <a:p>
            <a:pPr marL="0" indent="0">
              <a:buFontTx/>
              <a:buNone/>
            </a:pPr>
            <a:endParaRPr lang="en-US" dirty="0" smtClean="0"/>
          </a:p>
          <a:p>
            <a:pPr marL="0" indent="0">
              <a:buFontTx/>
              <a:buNone/>
            </a:pPr>
            <a:r>
              <a:rPr lang="en-US" dirty="0" smtClean="0"/>
              <a:t>Graph: </a:t>
            </a:r>
          </a:p>
          <a:p>
            <a:pPr marL="171450" indent="-171450">
              <a:buFontTx/>
              <a:buChar char="-"/>
            </a:pPr>
            <a:r>
              <a:rPr lang="en-US" dirty="0" smtClean="0"/>
              <a:t>Based on </a:t>
            </a:r>
            <a:r>
              <a:rPr lang="en-US" dirty="0" smtClean="0">
                <a:hlinkClick r:id="rId4"/>
              </a:rPr>
              <a:t>graph theory</a:t>
            </a:r>
            <a:r>
              <a:rPr lang="en-US" dirty="0" smtClean="0"/>
              <a:t>, these databases are designed for data whose relations are well represented as a graph and has elements which are interconnected, with an undetermined number of relations between them. </a:t>
            </a:r>
          </a:p>
          <a:p>
            <a:pPr marL="171450" indent="-171450">
              <a:buFontTx/>
              <a:buChar char="-"/>
            </a:pPr>
            <a:r>
              <a:rPr lang="en-US" dirty="0" smtClean="0"/>
              <a:t>Examples include: Neo4J and Polyglot.</a:t>
            </a:r>
          </a:p>
          <a:p>
            <a:pPr marL="0" indent="0">
              <a:buFontTx/>
              <a:buNone/>
            </a:pPr>
            <a:endParaRPr lang="en-US" dirty="0" smtClean="0"/>
          </a:p>
          <a:p>
            <a:pPr marL="0" indent="0">
              <a:buFontTx/>
              <a:buNone/>
            </a:pPr>
            <a:r>
              <a:rPr lang="en-US" dirty="0" smtClean="0"/>
              <a:t>Time Series</a:t>
            </a:r>
            <a:r>
              <a:rPr lang="en-US" baseline="0" dirty="0" smtClean="0"/>
              <a:t>: </a:t>
            </a:r>
          </a:p>
          <a:p>
            <a:pPr marL="171450" indent="-171450">
              <a:buFontTx/>
              <a:buChar char="-"/>
            </a:pPr>
            <a:r>
              <a:rPr lang="en-US" dirty="0" smtClean="0"/>
              <a:t>Examples: </a:t>
            </a:r>
            <a:r>
              <a:rPr lang="en-US" dirty="0" err="1" smtClean="0"/>
              <a:t>InfluxDB</a:t>
            </a:r>
            <a:r>
              <a:rPr lang="en-US" dirty="0" smtClean="0"/>
              <a:t>, </a:t>
            </a:r>
            <a:r>
              <a:rPr lang="en-US" dirty="0" err="1" smtClean="0"/>
              <a:t>OpenTSDB</a:t>
            </a:r>
            <a:endParaRPr lang="en-US" dirty="0" smtClean="0"/>
          </a:p>
          <a:p>
            <a:pPr marL="171450" indent="-171450">
              <a:buFontTx/>
              <a:buChar char="-"/>
            </a:pPr>
            <a:r>
              <a:rPr lang="en-US" dirty="0" smtClean="0"/>
              <a:t>optimized for handling </a:t>
            </a:r>
            <a:r>
              <a:rPr lang="en-US" dirty="0" smtClean="0">
                <a:hlinkClick r:id="rId5" tooltip="Time series"/>
              </a:rPr>
              <a:t>time series data</a:t>
            </a:r>
            <a:r>
              <a:rPr lang="en-US" dirty="0" smtClean="0"/>
              <a:t>, arrays of numbers indexed by time (a </a:t>
            </a:r>
            <a:r>
              <a:rPr lang="en-US" dirty="0" err="1" smtClean="0"/>
              <a:t>datetime</a:t>
            </a:r>
            <a:r>
              <a:rPr lang="en-US" dirty="0" smtClean="0"/>
              <a:t> or a </a:t>
            </a:r>
            <a:r>
              <a:rPr lang="en-US" dirty="0" err="1" smtClean="0"/>
              <a:t>datetime</a:t>
            </a:r>
            <a:r>
              <a:rPr lang="en-US" dirty="0" smtClean="0"/>
              <a:t> range).</a:t>
            </a:r>
          </a:p>
          <a:p>
            <a:pPr marL="0" indent="0">
              <a:buFontTx/>
              <a:buNone/>
            </a:pPr>
            <a:endParaRPr lang="en-US" dirty="0" smtClean="0"/>
          </a:p>
          <a:p>
            <a:pPr marL="0" indent="0">
              <a:buFontTx/>
              <a:buNone/>
            </a:pPr>
            <a:endParaRPr lang="en-US" dirty="0" smtClean="0"/>
          </a:p>
          <a:p>
            <a:pPr marL="0" indent="0">
              <a:buFontTx/>
              <a:buNone/>
            </a:pP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endParaRPr lang="en-US" dirty="0" smtClean="0"/>
          </a:p>
        </p:txBody>
      </p:sp>
    </p:spTree>
    <p:extLst>
      <p:ext uri="{BB962C8B-B14F-4D97-AF65-F5344CB8AC3E}">
        <p14:creationId xmlns:p14="http://schemas.microsoft.com/office/powerpoint/2010/main" val="318072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31807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6_Blank">
    <p:spTree>
      <p:nvGrpSpPr>
        <p:cNvPr id="1" name="Shape 10"/>
        <p:cNvGrpSpPr/>
        <p:nvPr/>
      </p:nvGrpSpPr>
      <p:grpSpPr>
        <a:xfrm>
          <a:off x="0" y="0"/>
          <a:ext cx="0" cy="0"/>
          <a:chOff x="0" y="0"/>
          <a:chExt cx="0" cy="0"/>
        </a:xfrm>
      </p:grpSpPr>
      <p:pic>
        <p:nvPicPr>
          <p:cNvPr id="11" name="Shape 11"/>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2" name="Shape 12"/>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7_Blank">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28" name="Shape 128"/>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9" name="Shape 129"/>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457200" indent="-279400" rtl="0">
              <a:spcBef>
                <a:spcPts val="0"/>
              </a:spcBef>
              <a:buClr>
                <a:schemeClr val="lt1"/>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1" name="Shape 131"/>
          <p:cNvSpPr txBox="1">
            <a:spLocks noGrp="1"/>
          </p:cNvSpPr>
          <p:nvPr>
            <p:ph type="subTitle" idx="3"/>
          </p:nvPr>
        </p:nvSpPr>
        <p:spPr>
          <a:xfrm>
            <a:off x="457200" y="850900"/>
            <a:ext cx="8229600" cy="533399"/>
          </a:xfrm>
          <a:prstGeom prst="rect">
            <a:avLst/>
          </a:prstGeom>
          <a:noFill/>
          <a:ln>
            <a:noFill/>
          </a:ln>
        </p:spPr>
        <p:txBody>
          <a:bodyPr lIns="91425" tIns="91425" rIns="91425" bIns="91425" anchor="t" anchorCtr="0"/>
          <a:lstStyle>
            <a:lvl1pPr marL="0" marR="0" indent="0" algn="ctr" rtl="0">
              <a:spcBef>
                <a:spcPts val="560"/>
              </a:spcBef>
              <a:buClr>
                <a:srgbClr val="F87E13"/>
              </a:buClr>
              <a:buFont typeface="Arial"/>
              <a:buNone/>
              <a:defRPr/>
            </a:lvl1pPr>
            <a:lvl2pPr marL="457200" marR="0" indent="0" algn="ctr" rtl="0">
              <a:spcBef>
                <a:spcPts val="560"/>
              </a:spcBef>
              <a:buClr>
                <a:srgbClr val="F87E13"/>
              </a:buClr>
              <a:buFont typeface="Arial"/>
              <a:buNone/>
              <a:defRPr/>
            </a:lvl2pPr>
            <a:lvl3pPr marL="914400" marR="0" indent="0" algn="ctr" rtl="0">
              <a:spcBef>
                <a:spcPts val="480"/>
              </a:spcBef>
              <a:buClr>
                <a:srgbClr val="F87E13"/>
              </a:buClr>
              <a:buFont typeface="Arial"/>
              <a:buNone/>
              <a:defRPr/>
            </a:lvl3pPr>
            <a:lvl4pPr marL="1371600" marR="0" indent="0" algn="ctr" rtl="0">
              <a:spcBef>
                <a:spcPts val="400"/>
              </a:spcBef>
              <a:buClr>
                <a:srgbClr val="F87E13"/>
              </a:buClr>
              <a:buFont typeface="Arial"/>
              <a:buNone/>
              <a:defRPr/>
            </a:lvl4pPr>
            <a:lvl5pPr marL="1828800" marR="0" indent="0" algn="ctr" rtl="0">
              <a:spcBef>
                <a:spcPts val="400"/>
              </a:spcBef>
              <a:buClr>
                <a:srgbClr val="F87E13"/>
              </a:buClr>
              <a:buFont typeface="Arial"/>
              <a:buNone/>
              <a:defRPr/>
            </a:lvl5pPr>
            <a:lvl6pPr marL="2286000" marR="0" indent="0" algn="ctr" rtl="0">
              <a:spcBef>
                <a:spcPts val="400"/>
              </a:spcBef>
              <a:buClr>
                <a:srgbClr val="A0A0A0"/>
              </a:buClr>
              <a:buFont typeface="Arial"/>
              <a:buNone/>
              <a:defRPr/>
            </a:lvl6pPr>
            <a:lvl7pPr marL="2743200" marR="0" indent="0" algn="ctr" rtl="0">
              <a:spcBef>
                <a:spcPts val="400"/>
              </a:spcBef>
              <a:buClr>
                <a:srgbClr val="A0A0A0"/>
              </a:buClr>
              <a:buFont typeface="Arial"/>
              <a:buNone/>
              <a:defRPr/>
            </a:lvl7pPr>
            <a:lvl8pPr marL="3200400" marR="0" indent="0" algn="ctr" rtl="0">
              <a:spcBef>
                <a:spcPts val="400"/>
              </a:spcBef>
              <a:buClr>
                <a:srgbClr val="A0A0A0"/>
              </a:buClr>
              <a:buFont typeface="Arial"/>
              <a:buNone/>
              <a:defRPr/>
            </a:lvl8pPr>
            <a:lvl9pPr marL="3657600" marR="0" indent="0" algn="ctr" rtl="0">
              <a:spcBef>
                <a:spcPts val="400"/>
              </a:spcBef>
              <a:buClr>
                <a:srgbClr val="A0A0A0"/>
              </a:buClr>
              <a:buFont typeface="Arial"/>
              <a:buNone/>
              <a:defRPr/>
            </a:lvl9pPr>
          </a:lstStyle>
          <a:p>
            <a:endParaRPr/>
          </a:p>
        </p:txBody>
      </p:sp>
      <p:pic>
        <p:nvPicPr>
          <p:cNvPr id="132" name="Shape 132"/>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133" name="Shape 13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600200"/>
            <a:ext cx="4038600" cy="4525963"/>
          </a:xfrm>
        </p:spPr>
        <p:txBody>
          <a:bodyPr/>
          <a:lstStyle>
            <a:lvl1pPr marL="457200" marR="0" indent="-457200" algn="l" defTabSz="457200" rtl="0" eaLnBrk="1" fontAlgn="auto" latinLnBrk="0" hangingPunct="1">
              <a:lnSpc>
                <a:spcPct val="100000"/>
              </a:lnSpc>
              <a:spcBef>
                <a:spcPct val="20000"/>
              </a:spcBef>
              <a:spcAft>
                <a:spcPts val="0"/>
              </a:spcAft>
              <a:buClrTx/>
              <a:buSzTx/>
              <a:buFont typeface="Arial"/>
              <a:buChar char="•"/>
              <a:tabLst/>
              <a:defRPr sz="2800">
                <a:solidFill>
                  <a:schemeClr val="bg1"/>
                </a:solidFill>
                <a:latin typeface="Open Sans"/>
                <a:cs typeface="Open Sans"/>
              </a:defRPr>
            </a:lvl1pPr>
            <a:lvl2pPr marL="800100" marR="0" indent="-342900" algn="l" defTabSz="457200" rtl="0" eaLnBrk="1" fontAlgn="auto" latinLnBrk="0" hangingPunct="1">
              <a:lnSpc>
                <a:spcPct val="100000"/>
              </a:lnSpc>
              <a:spcBef>
                <a:spcPct val="20000"/>
              </a:spcBef>
              <a:spcAft>
                <a:spcPts val="0"/>
              </a:spcAft>
              <a:buClr>
                <a:srgbClr val="F87E13"/>
              </a:buClr>
              <a:buSzTx/>
              <a:buFont typeface="Arial"/>
              <a:buChar char="•"/>
              <a:tabLst/>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3429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0"/>
            <a:ext cx="4038600" cy="4525963"/>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title" hasCustomPrompt="1"/>
          </p:nvPr>
        </p:nvSpPr>
        <p:spPr>
          <a:xfrm>
            <a:off x="457200" y="274638"/>
            <a:ext cx="8229600" cy="754062"/>
          </a:xfrm>
        </p:spPr>
        <p:txBody>
          <a:bodyPr anchor="t"/>
          <a:lstStyle>
            <a:lvl1pPr>
              <a:defRPr baseline="0">
                <a:solidFill>
                  <a:srgbClr val="70A1A7"/>
                </a:solidFill>
                <a:latin typeface="Montserrat-Bold"/>
                <a:cs typeface="Montserrat-Bold"/>
              </a:defRPr>
            </a:lvl1pPr>
          </a:lstStyle>
          <a:p>
            <a:r>
              <a:rPr lang="en-US" dirty="0" smtClean="0"/>
              <a:t>Place your header titles here</a:t>
            </a:r>
            <a:endParaRPr lang="en-US" dirty="0"/>
          </a:p>
        </p:txBody>
      </p:sp>
      <p:sp>
        <p:nvSpPr>
          <p:cNvPr id="11"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Tree>
    <p:extLst>
      <p:ext uri="{BB962C8B-B14F-4D97-AF65-F5344CB8AC3E}">
        <p14:creationId xmlns:p14="http://schemas.microsoft.com/office/powerpoint/2010/main" val="186595995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G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457200" y="1003514"/>
            <a:ext cx="8229600" cy="512265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Footer Placeholder 4"/>
          <p:cNvSpPr>
            <a:spLocks noGrp="1"/>
          </p:cNvSpPr>
          <p:nvPr>
            <p:ph type="ftr" sz="quarter" idx="11"/>
          </p:nvPr>
        </p:nvSpPr>
        <p:spPr/>
        <p:txBody>
          <a:bodyPr/>
          <a:lstStyle>
            <a:lvl1pPr>
              <a:defRPr>
                <a:solidFill>
                  <a:schemeClr val="accent5">
                    <a:lumMod val="90000"/>
                  </a:schemeClr>
                </a:solidFill>
                <a:latin typeface="+mn-lt"/>
              </a:defRPr>
            </a:lvl1pPr>
          </a:lstStyle>
          <a:p>
            <a:r>
              <a:rPr lang="en-US" dirty="0" smtClean="0">
                <a:cs typeface="Open Sans"/>
              </a:rPr>
              <a:t>Basho Confidential</a:t>
            </a:r>
            <a:endParaRPr lang="en-US" dirty="0">
              <a:cs typeface="Open Sans"/>
            </a:endParaRPr>
          </a:p>
        </p:txBody>
      </p:sp>
      <p:sp>
        <p:nvSpPr>
          <p:cNvPr id="6" name="Slide Number Placeholder 5"/>
          <p:cNvSpPr>
            <a:spLocks noGrp="1"/>
          </p:cNvSpPr>
          <p:nvPr>
            <p:ph type="sldNum" sz="quarter" idx="12"/>
          </p:nvPr>
        </p:nvSpPr>
        <p:spPr/>
        <p:txBody>
          <a:bodyPr/>
          <a:lstStyle>
            <a:lvl1pPr>
              <a:defRPr>
                <a:solidFill>
                  <a:srgbClr val="B9B9BB"/>
                </a:solidFill>
                <a:latin typeface="+mn-lt"/>
              </a:defRPr>
            </a:lvl1pPr>
          </a:lstStyle>
          <a:p>
            <a:fld id="{26B7BA76-8C16-AB45-8564-A7C0B24BE3CB}" type="slidenum">
              <a:rPr lang="en-US" smtClean="0"/>
              <a:pPr/>
              <a:t>‹#›</a:t>
            </a:fld>
            <a:endParaRPr lang="en-US" dirty="0"/>
          </a:p>
        </p:txBody>
      </p:sp>
    </p:spTree>
    <p:extLst>
      <p:ext uri="{BB962C8B-B14F-4D97-AF65-F5344CB8AC3E}">
        <p14:creationId xmlns:p14="http://schemas.microsoft.com/office/powerpoint/2010/main" val="295870227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2line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89591"/>
            <a:ext cx="8229600" cy="46365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solidFill>
                  <a:srgbClr val="9A9A9C"/>
                </a:solidFill>
                <a:latin typeface="+mn-lt"/>
              </a:defRPr>
            </a:lvl1pPr>
          </a:lstStyle>
          <a:p>
            <a:r>
              <a:rPr lang="en-US" dirty="0" smtClean="0">
                <a:cs typeface="Open Sans"/>
              </a:rPr>
              <a:t>Basho Confidential</a:t>
            </a:r>
          </a:p>
        </p:txBody>
      </p:sp>
      <p:sp>
        <p:nvSpPr>
          <p:cNvPr id="6" name="Slide Number Placeholder 5"/>
          <p:cNvSpPr>
            <a:spLocks noGrp="1"/>
          </p:cNvSpPr>
          <p:nvPr>
            <p:ph type="sldNum" sz="quarter" idx="12"/>
          </p:nvPr>
        </p:nvSpPr>
        <p:spPr/>
        <p:txBody>
          <a:bodyPr/>
          <a:lstStyle>
            <a:lvl1pPr>
              <a:defRPr>
                <a:solidFill>
                  <a:srgbClr val="9A9A9C"/>
                </a:solidFill>
                <a:latin typeface="+mn-lt"/>
              </a:defRPr>
            </a:lvl1pPr>
          </a:lstStyle>
          <a:p>
            <a:fld id="{26B7BA76-8C16-AB45-8564-A7C0B24BE3CB}" type="slidenum">
              <a:rPr lang="en-US" smtClean="0"/>
              <a:pPr/>
              <a:t>‹#›</a:t>
            </a:fld>
            <a:endParaRPr lang="en-US" dirty="0"/>
          </a:p>
        </p:txBody>
      </p:sp>
      <p:sp>
        <p:nvSpPr>
          <p:cNvPr id="7" name="Text Placeholder 6"/>
          <p:cNvSpPr>
            <a:spLocks noGrp="1"/>
          </p:cNvSpPr>
          <p:nvPr>
            <p:ph type="body" sz="quarter" idx="13" hasCustomPrompt="1"/>
          </p:nvPr>
        </p:nvSpPr>
        <p:spPr>
          <a:xfrm>
            <a:off x="457200" y="862013"/>
            <a:ext cx="8229600" cy="486459"/>
          </a:xfrm>
        </p:spPr>
        <p:txBody>
          <a:bodyPr>
            <a:normAutofit/>
          </a:bodyPr>
          <a:lstStyle>
            <a:lvl1pPr marL="0" indent="0" algn="ctr">
              <a:buNone/>
              <a:defRPr sz="2400" baseline="0">
                <a:solidFill>
                  <a:schemeClr val="tx1"/>
                </a:solidFill>
              </a:defRPr>
            </a:lvl1pPr>
          </a:lstStyle>
          <a:p>
            <a:pPr lvl="0"/>
            <a:r>
              <a:rPr lang="en-US" dirty="0" smtClean="0"/>
              <a:t>Sub title</a:t>
            </a:r>
            <a:endParaRPr lang="en-US" dirty="0"/>
          </a:p>
        </p:txBody>
      </p:sp>
    </p:spTree>
    <p:extLst>
      <p:ext uri="{BB962C8B-B14F-4D97-AF65-F5344CB8AC3E}">
        <p14:creationId xmlns:p14="http://schemas.microsoft.com/office/powerpoint/2010/main" val="3989600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5_Blank">
    <p:spTree>
      <p:nvGrpSpPr>
        <p:cNvPr id="1" name="Shape 137"/>
        <p:cNvGrpSpPr/>
        <p:nvPr/>
      </p:nvGrpSpPr>
      <p:grpSpPr>
        <a:xfrm>
          <a:off x="0" y="0"/>
          <a:ext cx="0" cy="0"/>
          <a:chOff x="0" y="0"/>
          <a:chExt cx="0" cy="0"/>
        </a:xfrm>
      </p:grpSpPr>
      <p:pic>
        <p:nvPicPr>
          <p:cNvPr id="138" name="Shape 138"/>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Blank">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41" name="Shape 141"/>
          <p:cNvPicPr preferRelativeResize="0"/>
          <p:nvPr/>
        </p:nvPicPr>
        <p:blipFill rotWithShape="1">
          <a:blip r:embed="rId3">
            <a:alphaModFix/>
          </a:blip>
          <a:srcRect/>
          <a:stretch/>
        </p:blipFill>
        <p:spPr>
          <a:xfrm>
            <a:off x="357930" y="1449138"/>
            <a:ext cx="6172405" cy="285911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Blank">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Blank">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Blank">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2"/>
        <p:cNvGrpSpPr/>
        <p:nvPr/>
      </p:nvGrpSpPr>
      <p:grpSpPr>
        <a:xfrm>
          <a:off x="0" y="0"/>
          <a:ext cx="0" cy="0"/>
          <a:chOff x="0" y="0"/>
          <a:chExt cx="0" cy="0"/>
        </a:xfrm>
      </p:grpSpPr>
      <p:sp>
        <p:nvSpPr>
          <p:cNvPr id="153" name="Shape 153"/>
          <p:cNvSpPr txBox="1">
            <a:spLocks noGrp="1"/>
          </p:cNvSpPr>
          <p:nvPr>
            <p:ph type="ctrTitle"/>
          </p:nvPr>
        </p:nvSpPr>
        <p:spPr>
          <a:xfrm>
            <a:off x="685354" y="2130848"/>
            <a:ext cx="7773292" cy="1470049"/>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321457" marR="0" indent="-3957" algn="ctr" rtl="0">
              <a:spcBef>
                <a:spcPts val="0"/>
              </a:spcBef>
              <a:spcAft>
                <a:spcPts val="0"/>
              </a:spcAft>
              <a:defRPr/>
            </a:lvl6pPr>
            <a:lvl7pPr marL="642915" marR="0" indent="-7915" algn="ctr" rtl="0">
              <a:spcBef>
                <a:spcPts val="0"/>
              </a:spcBef>
              <a:spcAft>
                <a:spcPts val="0"/>
              </a:spcAft>
              <a:defRPr/>
            </a:lvl7pPr>
            <a:lvl8pPr marL="964372" marR="0" indent="-11872" algn="ctr" rtl="0">
              <a:spcBef>
                <a:spcPts val="0"/>
              </a:spcBef>
              <a:spcAft>
                <a:spcPts val="0"/>
              </a:spcAft>
              <a:defRPr/>
            </a:lvl8pPr>
            <a:lvl9pPr marL="1285829" marR="0" indent="-3128" algn="ctr" rtl="0">
              <a:spcBef>
                <a:spcPts val="0"/>
              </a:spcBef>
              <a:spcAft>
                <a:spcPts val="0"/>
              </a:spcAft>
              <a:defRPr/>
            </a:lvl9pPr>
          </a:lstStyle>
          <a:p>
            <a:endParaRPr/>
          </a:p>
        </p:txBody>
      </p:sp>
      <p:sp>
        <p:nvSpPr>
          <p:cNvPr id="154" name="Shape 154"/>
          <p:cNvSpPr txBox="1">
            <a:spLocks noGrp="1"/>
          </p:cNvSpPr>
          <p:nvPr>
            <p:ph type="subTitle" idx="1"/>
          </p:nvPr>
        </p:nvSpPr>
        <p:spPr>
          <a:xfrm>
            <a:off x="1371824" y="3886646"/>
            <a:ext cx="6400353" cy="1752450"/>
          </a:xfrm>
          <a:prstGeom prst="rect">
            <a:avLst/>
          </a:prstGeom>
          <a:noFill/>
          <a:ln>
            <a:noFill/>
          </a:ln>
        </p:spPr>
        <p:txBody>
          <a:bodyPr lIns="91425" tIns="91425" rIns="91425" bIns="91425" anchor="t" anchorCtr="0"/>
          <a:lstStyle>
            <a:lvl1pPr marL="0" marR="0" indent="0" algn="ctr" rtl="0">
              <a:spcBef>
                <a:spcPts val="0"/>
              </a:spcBef>
              <a:spcAft>
                <a:spcPts val="0"/>
              </a:spcAft>
              <a:buClr>
                <a:schemeClr val="lt1"/>
              </a:buClr>
              <a:buFont typeface="Cabin"/>
              <a:buNone/>
              <a:defRPr/>
            </a:lvl1pPr>
            <a:lvl2pPr marL="321457" marR="0" indent="-3957" algn="ctr" rtl="0">
              <a:spcBef>
                <a:spcPts val="0"/>
              </a:spcBef>
              <a:spcAft>
                <a:spcPts val="0"/>
              </a:spcAft>
              <a:buClr>
                <a:schemeClr val="lt1"/>
              </a:buClr>
              <a:buFont typeface="Cabin"/>
              <a:buNone/>
              <a:defRPr/>
            </a:lvl2pPr>
            <a:lvl3pPr marL="642915" marR="0" indent="-7915" algn="ctr" rtl="0">
              <a:spcBef>
                <a:spcPts val="0"/>
              </a:spcBef>
              <a:spcAft>
                <a:spcPts val="0"/>
              </a:spcAft>
              <a:buClr>
                <a:schemeClr val="lt1"/>
              </a:buClr>
              <a:buFont typeface="Cabin"/>
              <a:buNone/>
              <a:defRPr/>
            </a:lvl3pPr>
            <a:lvl4pPr marL="964372" marR="0" indent="-11872" algn="ctr" rtl="0">
              <a:spcBef>
                <a:spcPts val="0"/>
              </a:spcBef>
              <a:spcAft>
                <a:spcPts val="0"/>
              </a:spcAft>
              <a:buClr>
                <a:schemeClr val="lt1"/>
              </a:buClr>
              <a:buFont typeface="Cabin"/>
              <a:buNone/>
              <a:defRPr/>
            </a:lvl4pPr>
            <a:lvl5pPr marL="1285829" marR="0" indent="-3128" algn="ctr" rtl="0">
              <a:spcBef>
                <a:spcPts val="0"/>
              </a:spcBef>
              <a:spcAft>
                <a:spcPts val="0"/>
              </a:spcAft>
              <a:buClr>
                <a:schemeClr val="lt1"/>
              </a:buClr>
              <a:buFont typeface="Cabin"/>
              <a:buNone/>
              <a:defRPr/>
            </a:lvl5pPr>
            <a:lvl6pPr marL="1607287" marR="0" indent="-7086" algn="ctr" rtl="0">
              <a:spcBef>
                <a:spcPts val="0"/>
              </a:spcBef>
              <a:spcAft>
                <a:spcPts val="0"/>
              </a:spcAft>
              <a:buClr>
                <a:schemeClr val="lt1"/>
              </a:buClr>
              <a:buFont typeface="Cabin"/>
              <a:buNone/>
              <a:defRPr/>
            </a:lvl6pPr>
            <a:lvl7pPr marL="1928744" marR="0" indent="-11044" algn="ctr" rtl="0">
              <a:spcBef>
                <a:spcPts val="0"/>
              </a:spcBef>
              <a:spcAft>
                <a:spcPts val="0"/>
              </a:spcAft>
              <a:buClr>
                <a:schemeClr val="lt1"/>
              </a:buClr>
              <a:buFont typeface="Cabin"/>
              <a:buNone/>
              <a:defRPr/>
            </a:lvl7pPr>
            <a:lvl8pPr marL="2250201" marR="0" indent="-2301" algn="ctr" rtl="0">
              <a:spcBef>
                <a:spcPts val="0"/>
              </a:spcBef>
              <a:spcAft>
                <a:spcPts val="0"/>
              </a:spcAft>
              <a:buClr>
                <a:schemeClr val="lt1"/>
              </a:buClr>
              <a:buFont typeface="Cabin"/>
              <a:buNone/>
              <a:defRPr/>
            </a:lvl8pPr>
            <a:lvl9pPr marL="2571659" marR="0" indent="-6258" algn="ctr" rtl="0">
              <a:spcBef>
                <a:spcPts val="0"/>
              </a:spcBef>
              <a:spcAft>
                <a:spcPts val="0"/>
              </a:spcAft>
              <a:buClr>
                <a:schemeClr val="lt1"/>
              </a:buClr>
              <a:buFont typeface="Cabin"/>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7_Blank">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7" name="Shape 17"/>
          <p:cNvPicPr preferRelativeResize="0"/>
          <p:nvPr/>
        </p:nvPicPr>
        <p:blipFill rotWithShape="1">
          <a:blip r:embed="rId3">
            <a:alphaModFix/>
          </a:blip>
          <a:srcRect/>
          <a:stretch/>
        </p:blipFill>
        <p:spPr>
          <a:xfrm>
            <a:off x="583364" y="5565448"/>
            <a:ext cx="1791535" cy="594500"/>
          </a:xfrm>
          <a:prstGeom prst="rect">
            <a:avLst/>
          </a:prstGeom>
          <a:noFill/>
          <a:ln>
            <a:noFill/>
          </a:ln>
        </p:spPr>
      </p:pic>
      <p:sp>
        <p:nvSpPr>
          <p:cNvPr id="18" name="Shape 18"/>
          <p:cNvSpPr txBox="1"/>
          <p:nvPr/>
        </p:nvSpPr>
        <p:spPr>
          <a:xfrm>
            <a:off x="680154" y="6236148"/>
            <a:ext cx="3421946" cy="615553"/>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A5A5A5"/>
              </a:buClr>
              <a:buSzPct val="25000"/>
              <a:buFont typeface="Open Sans"/>
              <a:buNone/>
            </a:pPr>
            <a:r>
              <a:rPr lang="en-US" sz="800" b="0" i="0" u="none" strike="noStrike" cap="none" baseline="0">
                <a:solidFill>
                  <a:srgbClr val="A5A5A5"/>
                </a:solidFill>
                <a:latin typeface="Open Sans"/>
                <a:ea typeface="Open Sans"/>
                <a:cs typeface="Open Sans"/>
                <a:sym typeface="Open Sans"/>
              </a:rPr>
              <a:t>This presentation includes information that is confidential and proprietary to Basho Technologies and should not be forwarded or distributed without Basho's prior written consent. © 2014. Basho Technologies, Inc.  All Rights Reserved.</a:t>
            </a:r>
          </a:p>
          <a:p>
            <a:pPr marL="0" marR="0" lvl="0" indent="0" algn="l" rtl="0">
              <a:lnSpc>
                <a:spcPct val="100000"/>
              </a:lnSpc>
              <a:spcBef>
                <a:spcPts val="0"/>
              </a:spcBef>
              <a:spcAft>
                <a:spcPts val="0"/>
              </a:spcAft>
              <a:buClr>
                <a:schemeClr val="dk1"/>
              </a:buClr>
              <a:buFont typeface="Calibri"/>
              <a:buNone/>
            </a:pPr>
            <a:endParaRPr sz="800" b="0" i="0" u="none" strike="noStrike" cap="none" baseline="0">
              <a:solidFill>
                <a:srgbClr val="A5A5A5"/>
              </a:solidFill>
              <a:latin typeface="Open Sans"/>
              <a:ea typeface="Open Sans"/>
              <a:cs typeface="Open Sans"/>
              <a:sym typeface="Open Sans"/>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892969" y="2089547"/>
            <a:ext cx="7358063" cy="267890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
        <p:nvSpPr>
          <p:cNvPr id="157" name="Shape 157"/>
          <p:cNvSpPr txBox="1">
            <a:spLocks noGrp="1"/>
          </p:cNvSpPr>
          <p:nvPr>
            <p:ph type="body" idx="1"/>
          </p:nvPr>
        </p:nvSpPr>
        <p:spPr>
          <a:xfrm>
            <a:off x="457647" y="1600646"/>
            <a:ext cx="8228706" cy="4525119"/>
          </a:xfrm>
          <a:prstGeom prst="rect">
            <a:avLst/>
          </a:prstGeom>
          <a:noFill/>
          <a:ln>
            <a:noFill/>
          </a:ln>
        </p:spPr>
        <p:txBody>
          <a:bodyPr lIns="91425" tIns="91425" rIns="91425" bIns="91425" anchor="t" anchorCtr="0"/>
          <a:lstStyle>
            <a:lvl1pPr marL="241093" indent="-241093" algn="ctr" rtl="0">
              <a:spcBef>
                <a:spcPts val="0"/>
              </a:spcBef>
              <a:spcAft>
                <a:spcPts val="0"/>
              </a:spcAft>
              <a:defRPr/>
            </a:lvl1pPr>
            <a:lvl2pPr marL="522368" indent="-204868" algn="ctr" rtl="0">
              <a:spcBef>
                <a:spcPts val="0"/>
              </a:spcBef>
              <a:spcAft>
                <a:spcPts val="0"/>
              </a:spcAft>
              <a:defRPr/>
            </a:lvl2pPr>
            <a:lvl3pPr marL="803643" indent="-168643" algn="ctr" rtl="0">
              <a:spcBef>
                <a:spcPts val="0"/>
              </a:spcBef>
              <a:spcAft>
                <a:spcPts val="0"/>
              </a:spcAft>
              <a:defRPr/>
            </a:lvl3pPr>
            <a:lvl4pPr marL="1125101" indent="-172601" algn="ctr" rtl="0">
              <a:spcBef>
                <a:spcPts val="0"/>
              </a:spcBef>
              <a:spcAft>
                <a:spcPts val="0"/>
              </a:spcAft>
              <a:defRPr/>
            </a:lvl4pPr>
            <a:lvl5pPr marL="1446558" indent="-163858"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722189" y="4406801"/>
            <a:ext cx="7772176" cy="1361777"/>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0" name="Shape 160"/>
          <p:cNvSpPr txBox="1">
            <a:spLocks noGrp="1"/>
          </p:cNvSpPr>
          <p:nvPr>
            <p:ph type="body" idx="1"/>
          </p:nvPr>
        </p:nvSpPr>
        <p:spPr>
          <a:xfrm>
            <a:off x="722189" y="2906613"/>
            <a:ext cx="7772176" cy="1500187"/>
          </a:xfrm>
          <a:prstGeom prst="rect">
            <a:avLst/>
          </a:prstGeom>
          <a:noFill/>
          <a:ln>
            <a:noFill/>
          </a:ln>
        </p:spPr>
        <p:txBody>
          <a:bodyPr lIns="91425" tIns="91425" rIns="91425" bIns="91425" anchor="b" anchorCtr="0"/>
          <a:lstStyle>
            <a:lvl1pPr marL="0" indent="0" rtl="0">
              <a:spcBef>
                <a:spcPts val="0"/>
              </a:spcBef>
              <a:buFont typeface="Cabin"/>
              <a:buNone/>
              <a:defRPr/>
            </a:lvl1pPr>
            <a:lvl2pPr marL="321457" indent="-3957" rtl="0">
              <a:spcBef>
                <a:spcPts val="0"/>
              </a:spcBef>
              <a:buFont typeface="Cabin"/>
              <a:buNone/>
              <a:defRPr/>
            </a:lvl2pPr>
            <a:lvl3pPr marL="642915" indent="-7915" rtl="0">
              <a:spcBef>
                <a:spcPts val="0"/>
              </a:spcBef>
              <a:buFont typeface="Cabin"/>
              <a:buNone/>
              <a:defRPr/>
            </a:lvl3pPr>
            <a:lvl4pPr marL="964372" indent="-11872" rtl="0">
              <a:spcBef>
                <a:spcPts val="0"/>
              </a:spcBef>
              <a:buFont typeface="Cabin"/>
              <a:buNone/>
              <a:defRPr/>
            </a:lvl4pPr>
            <a:lvl5pPr marL="1285829" indent="-3128" rtl="0">
              <a:spcBef>
                <a:spcPts val="0"/>
              </a:spcBef>
              <a:buFont typeface="Cabin"/>
              <a:buNone/>
              <a:defRPr/>
            </a:lvl5pPr>
            <a:lvl6pPr marL="1607287" indent="-7086" rtl="0">
              <a:spcBef>
                <a:spcPts val="0"/>
              </a:spcBef>
              <a:buFont typeface="Cabin"/>
              <a:buNone/>
              <a:defRPr/>
            </a:lvl6pPr>
            <a:lvl7pPr marL="1928744" indent="-11044" rtl="0">
              <a:spcBef>
                <a:spcPts val="0"/>
              </a:spcBef>
              <a:buFont typeface="Cabin"/>
              <a:buNone/>
              <a:defRPr/>
            </a:lvl7pPr>
            <a:lvl8pPr marL="2250201" indent="-2301" rtl="0">
              <a:spcBef>
                <a:spcPts val="0"/>
              </a:spcBef>
              <a:buFont typeface="Cabin"/>
              <a:buNone/>
              <a:defRPr/>
            </a:lvl8pPr>
            <a:lvl9pPr marL="2571659" indent="-6258" rtl="0">
              <a:spcBef>
                <a:spcPts val="0"/>
              </a:spcBef>
              <a:buFont typeface="Cabin"/>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892969" y="2089547"/>
            <a:ext cx="7358063" cy="267890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
        <p:nvSpPr>
          <p:cNvPr id="163" name="Shape 163"/>
          <p:cNvSpPr txBox="1">
            <a:spLocks noGrp="1"/>
          </p:cNvSpPr>
          <p:nvPr>
            <p:ph type="body" idx="1"/>
          </p:nvPr>
        </p:nvSpPr>
        <p:spPr>
          <a:xfrm>
            <a:off x="457647" y="1600646"/>
            <a:ext cx="4060775" cy="45251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4" name="Shape 164"/>
          <p:cNvSpPr txBox="1">
            <a:spLocks noGrp="1"/>
          </p:cNvSpPr>
          <p:nvPr>
            <p:ph type="body" idx="2"/>
          </p:nvPr>
        </p:nvSpPr>
        <p:spPr>
          <a:xfrm>
            <a:off x="4625578" y="1600646"/>
            <a:ext cx="4060775" cy="45251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647" y="274587"/>
            <a:ext cx="8228706"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7" name="Shape 167"/>
          <p:cNvSpPr txBox="1">
            <a:spLocks noGrp="1"/>
          </p:cNvSpPr>
          <p:nvPr>
            <p:ph type="body" idx="1"/>
          </p:nvPr>
        </p:nvSpPr>
        <p:spPr>
          <a:xfrm>
            <a:off x="457647" y="1534791"/>
            <a:ext cx="4039568" cy="639589"/>
          </a:xfrm>
          <a:prstGeom prst="rect">
            <a:avLst/>
          </a:prstGeom>
          <a:noFill/>
          <a:ln>
            <a:noFill/>
          </a:ln>
        </p:spPr>
        <p:txBody>
          <a:bodyPr lIns="91425" tIns="91425" rIns="91425" bIns="91425" anchor="b" anchorCtr="0"/>
          <a:lstStyle>
            <a:lvl1pPr marL="0" indent="0" rtl="0">
              <a:spcBef>
                <a:spcPts val="0"/>
              </a:spcBef>
              <a:buFont typeface="Cabin"/>
              <a:buNone/>
              <a:defRPr/>
            </a:lvl1pPr>
            <a:lvl2pPr marL="321457" indent="-3957" rtl="0">
              <a:spcBef>
                <a:spcPts val="0"/>
              </a:spcBef>
              <a:buFont typeface="Cabin"/>
              <a:buNone/>
              <a:defRPr/>
            </a:lvl2pPr>
            <a:lvl3pPr marL="642915" indent="-7915" rtl="0">
              <a:spcBef>
                <a:spcPts val="0"/>
              </a:spcBef>
              <a:buFont typeface="Cabin"/>
              <a:buNone/>
              <a:defRPr/>
            </a:lvl3pPr>
            <a:lvl4pPr marL="964372" indent="-11872" rtl="0">
              <a:spcBef>
                <a:spcPts val="0"/>
              </a:spcBef>
              <a:buFont typeface="Cabin"/>
              <a:buNone/>
              <a:defRPr/>
            </a:lvl4pPr>
            <a:lvl5pPr marL="1285829" indent="-3128" rtl="0">
              <a:spcBef>
                <a:spcPts val="0"/>
              </a:spcBef>
              <a:buFont typeface="Cabin"/>
              <a:buNone/>
              <a:defRPr/>
            </a:lvl5pPr>
            <a:lvl6pPr marL="1607287" indent="-7086" rtl="0">
              <a:spcBef>
                <a:spcPts val="0"/>
              </a:spcBef>
              <a:buFont typeface="Cabin"/>
              <a:buNone/>
              <a:defRPr/>
            </a:lvl6pPr>
            <a:lvl7pPr marL="1928744" indent="-11044" rtl="0">
              <a:spcBef>
                <a:spcPts val="0"/>
              </a:spcBef>
              <a:buFont typeface="Cabin"/>
              <a:buNone/>
              <a:defRPr/>
            </a:lvl7pPr>
            <a:lvl8pPr marL="2250201" indent="-2301" rtl="0">
              <a:spcBef>
                <a:spcPts val="0"/>
              </a:spcBef>
              <a:buFont typeface="Cabin"/>
              <a:buNone/>
              <a:defRPr/>
            </a:lvl8pPr>
            <a:lvl9pPr marL="2571659" indent="-6258" rtl="0">
              <a:spcBef>
                <a:spcPts val="0"/>
              </a:spcBef>
              <a:buFont typeface="Cabin"/>
              <a:buNone/>
              <a:defRPr/>
            </a:lvl9pPr>
          </a:lstStyle>
          <a:p>
            <a:endParaRPr/>
          </a:p>
        </p:txBody>
      </p:sp>
      <p:sp>
        <p:nvSpPr>
          <p:cNvPr id="168" name="Shape 168"/>
          <p:cNvSpPr txBox="1">
            <a:spLocks noGrp="1"/>
          </p:cNvSpPr>
          <p:nvPr>
            <p:ph type="body" idx="2"/>
          </p:nvPr>
        </p:nvSpPr>
        <p:spPr>
          <a:xfrm>
            <a:off x="457647" y="2174378"/>
            <a:ext cx="4039568" cy="39513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9" name="Shape 169"/>
          <p:cNvSpPr txBox="1">
            <a:spLocks noGrp="1"/>
          </p:cNvSpPr>
          <p:nvPr>
            <p:ph type="body" idx="3"/>
          </p:nvPr>
        </p:nvSpPr>
        <p:spPr>
          <a:xfrm>
            <a:off x="4644555" y="1534791"/>
            <a:ext cx="4041798" cy="639589"/>
          </a:xfrm>
          <a:prstGeom prst="rect">
            <a:avLst/>
          </a:prstGeom>
          <a:noFill/>
          <a:ln>
            <a:noFill/>
          </a:ln>
        </p:spPr>
        <p:txBody>
          <a:bodyPr lIns="91425" tIns="91425" rIns="91425" bIns="91425" anchor="b" anchorCtr="0"/>
          <a:lstStyle>
            <a:lvl1pPr marL="0" indent="0" rtl="0">
              <a:spcBef>
                <a:spcPts val="0"/>
              </a:spcBef>
              <a:buFont typeface="Cabin"/>
              <a:buNone/>
              <a:defRPr/>
            </a:lvl1pPr>
            <a:lvl2pPr marL="321457" indent="-3957" rtl="0">
              <a:spcBef>
                <a:spcPts val="0"/>
              </a:spcBef>
              <a:buFont typeface="Cabin"/>
              <a:buNone/>
              <a:defRPr/>
            </a:lvl2pPr>
            <a:lvl3pPr marL="642915" indent="-7915" rtl="0">
              <a:spcBef>
                <a:spcPts val="0"/>
              </a:spcBef>
              <a:buFont typeface="Cabin"/>
              <a:buNone/>
              <a:defRPr/>
            </a:lvl3pPr>
            <a:lvl4pPr marL="964372" indent="-11872" rtl="0">
              <a:spcBef>
                <a:spcPts val="0"/>
              </a:spcBef>
              <a:buFont typeface="Cabin"/>
              <a:buNone/>
              <a:defRPr/>
            </a:lvl4pPr>
            <a:lvl5pPr marL="1285829" indent="-3128" rtl="0">
              <a:spcBef>
                <a:spcPts val="0"/>
              </a:spcBef>
              <a:buFont typeface="Cabin"/>
              <a:buNone/>
              <a:defRPr/>
            </a:lvl5pPr>
            <a:lvl6pPr marL="1607287" indent="-7086" rtl="0">
              <a:spcBef>
                <a:spcPts val="0"/>
              </a:spcBef>
              <a:buFont typeface="Cabin"/>
              <a:buNone/>
              <a:defRPr/>
            </a:lvl6pPr>
            <a:lvl7pPr marL="1928744" indent="-11044" rtl="0">
              <a:spcBef>
                <a:spcPts val="0"/>
              </a:spcBef>
              <a:buFont typeface="Cabin"/>
              <a:buNone/>
              <a:defRPr/>
            </a:lvl7pPr>
            <a:lvl8pPr marL="2250201" indent="-2301" rtl="0">
              <a:spcBef>
                <a:spcPts val="0"/>
              </a:spcBef>
              <a:buFont typeface="Cabin"/>
              <a:buNone/>
              <a:defRPr/>
            </a:lvl8pPr>
            <a:lvl9pPr marL="2571659" indent="-6258" rtl="0">
              <a:spcBef>
                <a:spcPts val="0"/>
              </a:spcBef>
              <a:buFont typeface="Cabin"/>
              <a:buNone/>
              <a:defRPr/>
            </a:lvl9pPr>
          </a:lstStyle>
          <a:p>
            <a:endParaRPr/>
          </a:p>
        </p:txBody>
      </p:sp>
      <p:sp>
        <p:nvSpPr>
          <p:cNvPr id="170" name="Shape 170"/>
          <p:cNvSpPr txBox="1">
            <a:spLocks noGrp="1"/>
          </p:cNvSpPr>
          <p:nvPr>
            <p:ph type="body" idx="4"/>
          </p:nvPr>
        </p:nvSpPr>
        <p:spPr>
          <a:xfrm>
            <a:off x="4644555" y="2174378"/>
            <a:ext cx="4041798" cy="39513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892969" y="2089547"/>
            <a:ext cx="7358063" cy="267890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Shape 17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647" y="273472"/>
            <a:ext cx="3008188" cy="1161974"/>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6" name="Shape 176"/>
          <p:cNvSpPr txBox="1">
            <a:spLocks noGrp="1"/>
          </p:cNvSpPr>
          <p:nvPr>
            <p:ph type="body" idx="1"/>
          </p:nvPr>
        </p:nvSpPr>
        <p:spPr>
          <a:xfrm>
            <a:off x="3575223" y="273471"/>
            <a:ext cx="5111129" cy="585229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7" name="Shape 177"/>
          <p:cNvSpPr txBox="1">
            <a:spLocks noGrp="1"/>
          </p:cNvSpPr>
          <p:nvPr>
            <p:ph type="body" idx="2"/>
          </p:nvPr>
        </p:nvSpPr>
        <p:spPr>
          <a:xfrm>
            <a:off x="457647" y="1435448"/>
            <a:ext cx="3008188" cy="4690318"/>
          </a:xfrm>
          <a:prstGeom prst="rect">
            <a:avLst/>
          </a:prstGeom>
          <a:noFill/>
          <a:ln>
            <a:noFill/>
          </a:ln>
        </p:spPr>
        <p:txBody>
          <a:bodyPr lIns="91425" tIns="91425" rIns="91425" bIns="91425" anchor="t" anchorCtr="0"/>
          <a:lstStyle>
            <a:lvl1pPr marL="0" indent="0" rtl="0">
              <a:spcBef>
                <a:spcPts val="0"/>
              </a:spcBef>
              <a:buFont typeface="Cabin"/>
              <a:buNone/>
              <a:defRPr/>
            </a:lvl1pPr>
            <a:lvl2pPr marL="321457" indent="-3957" rtl="0">
              <a:spcBef>
                <a:spcPts val="0"/>
              </a:spcBef>
              <a:buFont typeface="Cabin"/>
              <a:buNone/>
              <a:defRPr/>
            </a:lvl2pPr>
            <a:lvl3pPr marL="642915" indent="-7915" rtl="0">
              <a:spcBef>
                <a:spcPts val="0"/>
              </a:spcBef>
              <a:buFont typeface="Cabin"/>
              <a:buNone/>
              <a:defRPr/>
            </a:lvl3pPr>
            <a:lvl4pPr marL="964372" indent="-11872" rtl="0">
              <a:spcBef>
                <a:spcPts val="0"/>
              </a:spcBef>
              <a:buFont typeface="Cabin"/>
              <a:buNone/>
              <a:defRPr/>
            </a:lvl4pPr>
            <a:lvl5pPr marL="1285829" indent="-3128" rtl="0">
              <a:spcBef>
                <a:spcPts val="0"/>
              </a:spcBef>
              <a:buFont typeface="Cabin"/>
              <a:buNone/>
              <a:defRPr/>
            </a:lvl5pPr>
            <a:lvl6pPr marL="1607287" indent="-7086" rtl="0">
              <a:spcBef>
                <a:spcPts val="0"/>
              </a:spcBef>
              <a:buFont typeface="Cabin"/>
              <a:buNone/>
              <a:defRPr/>
            </a:lvl6pPr>
            <a:lvl7pPr marL="1928744" indent="-11044" rtl="0">
              <a:spcBef>
                <a:spcPts val="0"/>
              </a:spcBef>
              <a:buFont typeface="Cabin"/>
              <a:buNone/>
              <a:defRPr/>
            </a:lvl7pPr>
            <a:lvl8pPr marL="2250201" indent="-2301" rtl="0">
              <a:spcBef>
                <a:spcPts val="0"/>
              </a:spcBef>
              <a:buFont typeface="Cabin"/>
              <a:buNone/>
              <a:defRPr/>
            </a:lvl8pPr>
            <a:lvl9pPr marL="2571659" indent="-6258" rtl="0">
              <a:spcBef>
                <a:spcPts val="0"/>
              </a:spcBef>
              <a:buFont typeface="Cabin"/>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792634" y="4800823"/>
            <a:ext cx="5486177" cy="567034"/>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0" name="Shape 180"/>
          <p:cNvSpPr>
            <a:spLocks noGrp="1"/>
          </p:cNvSpPr>
          <p:nvPr>
            <p:ph type="pic" idx="2"/>
          </p:nvPr>
        </p:nvSpPr>
        <p:spPr>
          <a:xfrm>
            <a:off x="1792634" y="612800"/>
            <a:ext cx="5486177" cy="4114354"/>
          </a:xfrm>
          <a:prstGeom prst="rect">
            <a:avLst/>
          </a:prstGeom>
          <a:noFill/>
          <a:ln>
            <a:noFill/>
          </a:ln>
        </p:spPr>
      </p:sp>
      <p:sp>
        <p:nvSpPr>
          <p:cNvPr id="181" name="Shape 181"/>
          <p:cNvSpPr txBox="1">
            <a:spLocks noGrp="1"/>
          </p:cNvSpPr>
          <p:nvPr>
            <p:ph type="body" idx="1"/>
          </p:nvPr>
        </p:nvSpPr>
        <p:spPr>
          <a:xfrm>
            <a:off x="1792634" y="5367858"/>
            <a:ext cx="5486177" cy="804787"/>
          </a:xfrm>
          <a:prstGeom prst="rect">
            <a:avLst/>
          </a:prstGeom>
          <a:noFill/>
          <a:ln>
            <a:noFill/>
          </a:ln>
        </p:spPr>
        <p:txBody>
          <a:bodyPr lIns="91425" tIns="91425" rIns="91425" bIns="91425" anchor="t" anchorCtr="0"/>
          <a:lstStyle>
            <a:lvl1pPr marL="0" indent="0" rtl="0">
              <a:spcBef>
                <a:spcPts val="0"/>
              </a:spcBef>
              <a:buFont typeface="Cabin"/>
              <a:buNone/>
              <a:defRPr/>
            </a:lvl1pPr>
            <a:lvl2pPr marL="321457" indent="-3957" rtl="0">
              <a:spcBef>
                <a:spcPts val="0"/>
              </a:spcBef>
              <a:buFont typeface="Cabin"/>
              <a:buNone/>
              <a:defRPr/>
            </a:lvl2pPr>
            <a:lvl3pPr marL="642915" indent="-7915" rtl="0">
              <a:spcBef>
                <a:spcPts val="0"/>
              </a:spcBef>
              <a:buFont typeface="Cabin"/>
              <a:buNone/>
              <a:defRPr/>
            </a:lvl3pPr>
            <a:lvl4pPr marL="964372" indent="-11872" rtl="0">
              <a:spcBef>
                <a:spcPts val="0"/>
              </a:spcBef>
              <a:buFont typeface="Cabin"/>
              <a:buNone/>
              <a:defRPr/>
            </a:lvl4pPr>
            <a:lvl5pPr marL="1285829" indent="-3128" rtl="0">
              <a:spcBef>
                <a:spcPts val="0"/>
              </a:spcBef>
              <a:buFont typeface="Cabin"/>
              <a:buNone/>
              <a:defRPr/>
            </a:lvl5pPr>
            <a:lvl6pPr marL="1607287" indent="-7086" rtl="0">
              <a:spcBef>
                <a:spcPts val="0"/>
              </a:spcBef>
              <a:buFont typeface="Cabin"/>
              <a:buNone/>
              <a:defRPr/>
            </a:lvl6pPr>
            <a:lvl7pPr marL="1928744" indent="-11044" rtl="0">
              <a:spcBef>
                <a:spcPts val="0"/>
              </a:spcBef>
              <a:buFont typeface="Cabin"/>
              <a:buNone/>
              <a:defRPr/>
            </a:lvl7pPr>
            <a:lvl8pPr marL="2250201" indent="-2301" rtl="0">
              <a:spcBef>
                <a:spcPts val="0"/>
              </a:spcBef>
              <a:buFont typeface="Cabin"/>
              <a:buNone/>
              <a:defRPr/>
            </a:lvl8pPr>
            <a:lvl9pPr marL="2571659" indent="-6258" rtl="0">
              <a:spcBef>
                <a:spcPts val="0"/>
              </a:spcBef>
              <a:buFont typeface="Cabin"/>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92969" y="2089547"/>
            <a:ext cx="7358063" cy="267890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
        <p:nvSpPr>
          <p:cNvPr id="184" name="Shape 184"/>
          <p:cNvSpPr txBox="1">
            <a:spLocks noGrp="1"/>
          </p:cNvSpPr>
          <p:nvPr>
            <p:ph type="body" idx="1"/>
          </p:nvPr>
        </p:nvSpPr>
        <p:spPr>
          <a:xfrm rot="5400000">
            <a:off x="2309440" y="-251146"/>
            <a:ext cx="4525119" cy="8228706"/>
          </a:xfrm>
          <a:prstGeom prst="rect">
            <a:avLst/>
          </a:prstGeom>
          <a:noFill/>
          <a:ln>
            <a:noFill/>
          </a:ln>
        </p:spPr>
        <p:txBody>
          <a:bodyPr lIns="91425" tIns="91425" rIns="91425" bIns="91425" anchor="t" anchorCtr="0"/>
          <a:lstStyle>
            <a:lvl1pPr marL="241093" indent="-241093" algn="ctr" rtl="0">
              <a:spcBef>
                <a:spcPts val="0"/>
              </a:spcBef>
              <a:spcAft>
                <a:spcPts val="0"/>
              </a:spcAft>
              <a:defRPr/>
            </a:lvl1pPr>
            <a:lvl2pPr marL="522368" indent="-204868" algn="ctr" rtl="0">
              <a:spcBef>
                <a:spcPts val="0"/>
              </a:spcBef>
              <a:spcAft>
                <a:spcPts val="0"/>
              </a:spcAft>
              <a:defRPr/>
            </a:lvl2pPr>
            <a:lvl3pPr marL="803643" indent="-168643" algn="ctr" rtl="0">
              <a:spcBef>
                <a:spcPts val="0"/>
              </a:spcBef>
              <a:spcAft>
                <a:spcPts val="0"/>
              </a:spcAft>
              <a:defRPr/>
            </a:lvl3pPr>
            <a:lvl4pPr marL="1125101" indent="-172601" algn="ctr" rtl="0">
              <a:spcBef>
                <a:spcPts val="0"/>
              </a:spcBef>
              <a:spcAft>
                <a:spcPts val="0"/>
              </a:spcAft>
              <a:defRPr/>
            </a:lvl4pPr>
            <a:lvl5pPr marL="1446558" indent="-163858"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rot="5400000">
            <a:off x="5395205" y="2834618"/>
            <a:ext cx="4525119" cy="205717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
        <p:nvSpPr>
          <p:cNvPr id="187" name="Shape 187"/>
          <p:cNvSpPr txBox="1">
            <a:spLocks noGrp="1"/>
          </p:cNvSpPr>
          <p:nvPr>
            <p:ph type="body" idx="1"/>
          </p:nvPr>
        </p:nvSpPr>
        <p:spPr>
          <a:xfrm rot="5400000">
            <a:off x="1227274" y="831019"/>
            <a:ext cx="4525119" cy="6064373"/>
          </a:xfrm>
          <a:prstGeom prst="rect">
            <a:avLst/>
          </a:prstGeom>
          <a:noFill/>
          <a:ln>
            <a:noFill/>
          </a:ln>
        </p:spPr>
        <p:txBody>
          <a:bodyPr lIns="91425" tIns="91425" rIns="91425" bIns="91425" anchor="t" anchorCtr="0"/>
          <a:lstStyle>
            <a:lvl1pPr marL="241093" indent="-241093" algn="ctr" rtl="0">
              <a:spcBef>
                <a:spcPts val="0"/>
              </a:spcBef>
              <a:spcAft>
                <a:spcPts val="0"/>
              </a:spcAft>
              <a:defRPr/>
            </a:lvl1pPr>
            <a:lvl2pPr marL="522368" indent="-204868" algn="ctr" rtl="0">
              <a:spcBef>
                <a:spcPts val="0"/>
              </a:spcBef>
              <a:spcAft>
                <a:spcPts val="0"/>
              </a:spcAft>
              <a:defRPr/>
            </a:lvl2pPr>
            <a:lvl3pPr marL="803643" indent="-168643" algn="ctr" rtl="0">
              <a:spcBef>
                <a:spcPts val="0"/>
              </a:spcBef>
              <a:spcAft>
                <a:spcPts val="0"/>
              </a:spcAft>
              <a:defRPr/>
            </a:lvl3pPr>
            <a:lvl4pPr marL="1125101" indent="-172601" algn="ctr" rtl="0">
              <a:spcBef>
                <a:spcPts val="0"/>
              </a:spcBef>
              <a:spcAft>
                <a:spcPts val="0"/>
              </a:spcAft>
              <a:defRPr/>
            </a:lvl4pPr>
            <a:lvl5pPr marL="1446558" indent="-163858" algn="ctr" rtl="0">
              <a:spcBef>
                <a:spcPts val="0"/>
              </a:spcBef>
              <a:spcAft>
                <a:spcPts val="0"/>
              </a:spcAft>
              <a:defRPr/>
            </a:lvl5pPr>
            <a:lvl6pPr marL="321457" algn="ctr" rtl="0">
              <a:spcBef>
                <a:spcPts val="0"/>
              </a:spcBef>
              <a:spcAft>
                <a:spcPts val="0"/>
              </a:spcAft>
              <a:defRPr/>
            </a:lvl6pPr>
            <a:lvl7pPr marL="642915" algn="ctr" rtl="0">
              <a:spcBef>
                <a:spcPts val="0"/>
              </a:spcBef>
              <a:spcAft>
                <a:spcPts val="0"/>
              </a:spcAft>
              <a:defRPr/>
            </a:lvl7pPr>
            <a:lvl8pPr marL="964372" algn="ctr" rtl="0">
              <a:spcBef>
                <a:spcPts val="0"/>
              </a:spcBef>
              <a:spcAft>
                <a:spcPts val="0"/>
              </a:spcAft>
              <a:defRPr/>
            </a:lvl8pPr>
            <a:lvl9pPr marL="1285829" algn="ctr" rtl="0">
              <a:spcBef>
                <a:spcPts val="0"/>
              </a:spcBef>
              <a:spcAft>
                <a:spcPts val="0"/>
              </a:spcAf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Blank">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2" name="Shape 22"/>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23" name="Shape 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1_Blank">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3" name="Shape 33"/>
          <p:cNvSpPr txBox="1">
            <a:spLocks noGrp="1"/>
          </p:cNvSpPr>
          <p:nvPr>
            <p:ph type="body" idx="1"/>
          </p:nvPr>
        </p:nvSpPr>
        <p:spPr>
          <a:xfrm>
            <a:off x="457200" y="1249363"/>
            <a:ext cx="8229600" cy="4876799"/>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5" name="Shape 35"/>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9_Blank">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6" name="Shape 66"/>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457200" indent="-279400" rtl="0">
              <a:spcBef>
                <a:spcPts val="0"/>
              </a:spcBef>
              <a:buClr>
                <a:schemeClr val="lt1"/>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subTitle" idx="3"/>
          </p:nvPr>
        </p:nvSpPr>
        <p:spPr>
          <a:xfrm>
            <a:off x="457200" y="850900"/>
            <a:ext cx="8229600" cy="533399"/>
          </a:xfrm>
          <a:prstGeom prst="rect">
            <a:avLst/>
          </a:prstGeom>
          <a:noFill/>
          <a:ln>
            <a:noFill/>
          </a:ln>
        </p:spPr>
        <p:txBody>
          <a:bodyPr lIns="91425" tIns="91425" rIns="91425" bIns="91425" anchor="t" anchorCtr="0"/>
          <a:lstStyle>
            <a:lvl1pPr marL="0" marR="0" indent="0" algn="ctr" rtl="0">
              <a:spcBef>
                <a:spcPts val="560"/>
              </a:spcBef>
              <a:buClr>
                <a:srgbClr val="F87E13"/>
              </a:buClr>
              <a:buFont typeface="Arial"/>
              <a:buNone/>
              <a:defRPr/>
            </a:lvl1pPr>
            <a:lvl2pPr marL="457200" marR="0" indent="0" algn="ctr" rtl="0">
              <a:spcBef>
                <a:spcPts val="560"/>
              </a:spcBef>
              <a:buClr>
                <a:srgbClr val="F87E13"/>
              </a:buClr>
              <a:buFont typeface="Arial"/>
              <a:buNone/>
              <a:defRPr/>
            </a:lvl2pPr>
            <a:lvl3pPr marL="914400" marR="0" indent="0" algn="ctr" rtl="0">
              <a:spcBef>
                <a:spcPts val="480"/>
              </a:spcBef>
              <a:buClr>
                <a:srgbClr val="F87E13"/>
              </a:buClr>
              <a:buFont typeface="Arial"/>
              <a:buNone/>
              <a:defRPr/>
            </a:lvl3pPr>
            <a:lvl4pPr marL="1371600" marR="0" indent="0" algn="ctr" rtl="0">
              <a:spcBef>
                <a:spcPts val="400"/>
              </a:spcBef>
              <a:buClr>
                <a:srgbClr val="F87E13"/>
              </a:buClr>
              <a:buFont typeface="Arial"/>
              <a:buNone/>
              <a:defRPr/>
            </a:lvl4pPr>
            <a:lvl5pPr marL="1828800" marR="0" indent="0" algn="ctr" rtl="0">
              <a:spcBef>
                <a:spcPts val="400"/>
              </a:spcBef>
              <a:buClr>
                <a:srgbClr val="F87E13"/>
              </a:buClr>
              <a:buFont typeface="Arial"/>
              <a:buNone/>
              <a:defRPr/>
            </a:lvl5pPr>
            <a:lvl6pPr marL="2286000" marR="0" indent="0" algn="ctr" rtl="0">
              <a:spcBef>
                <a:spcPts val="400"/>
              </a:spcBef>
              <a:buClr>
                <a:srgbClr val="A0A0A0"/>
              </a:buClr>
              <a:buFont typeface="Arial"/>
              <a:buNone/>
              <a:defRPr/>
            </a:lvl6pPr>
            <a:lvl7pPr marL="2743200" marR="0" indent="0" algn="ctr" rtl="0">
              <a:spcBef>
                <a:spcPts val="400"/>
              </a:spcBef>
              <a:buClr>
                <a:srgbClr val="A0A0A0"/>
              </a:buClr>
              <a:buFont typeface="Arial"/>
              <a:buNone/>
              <a:defRPr/>
            </a:lvl7pPr>
            <a:lvl8pPr marL="3200400" marR="0" indent="0" algn="ctr" rtl="0">
              <a:spcBef>
                <a:spcPts val="400"/>
              </a:spcBef>
              <a:buClr>
                <a:srgbClr val="A0A0A0"/>
              </a:buClr>
              <a:buFont typeface="Arial"/>
              <a:buNone/>
              <a:defRPr/>
            </a:lvl8pPr>
            <a:lvl9pPr marL="3657600" marR="0" indent="0" algn="ctr" rtl="0">
              <a:spcBef>
                <a:spcPts val="400"/>
              </a:spcBef>
              <a:buClr>
                <a:srgbClr val="A0A0A0"/>
              </a:buClr>
              <a:buFont typeface="Arial"/>
              <a:buNone/>
              <a:defRPr/>
            </a:lvl9pPr>
          </a:lstStyle>
          <a:p>
            <a:endParaRPr/>
          </a:p>
        </p:txBody>
      </p:sp>
      <p:pic>
        <p:nvPicPr>
          <p:cNvPr id="70" name="Shape 70"/>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4_Blank">
    <p:spTree>
      <p:nvGrpSpPr>
        <p:cNvPr id="1" name="Shape 80"/>
        <p:cNvGrpSpPr/>
        <p:nvPr/>
      </p:nvGrpSpPr>
      <p:grpSpPr>
        <a:xfrm>
          <a:off x="0" y="0"/>
          <a:ext cx="0" cy="0"/>
          <a:chOff x="0" y="0"/>
          <a:chExt cx="0" cy="0"/>
        </a:xfrm>
      </p:grpSpPr>
      <p:pic>
        <p:nvPicPr>
          <p:cNvPr id="81" name="Shape 8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82" name="Shape 82"/>
          <p:cNvSpPr txBox="1">
            <a:spLocks noGrp="1"/>
          </p:cNvSpPr>
          <p:nvPr>
            <p:ph type="body" idx="1"/>
          </p:nvPr>
        </p:nvSpPr>
        <p:spPr>
          <a:xfrm>
            <a:off x="457200" y="1257300"/>
            <a:ext cx="4038599" cy="4868863"/>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marR="0" indent="-190500" algn="l" rtl="0">
              <a:lnSpc>
                <a:spcPct val="100000"/>
              </a:lnSpc>
              <a:spcBef>
                <a:spcPts val="480"/>
              </a:spcBef>
              <a:spcAft>
                <a:spcPts val="0"/>
              </a:spcAft>
              <a:buClr>
                <a:srgbClr val="F87E13"/>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3" name="Shape 83"/>
          <p:cNvSpPr txBox="1">
            <a:spLocks noGrp="1"/>
          </p:cNvSpPr>
          <p:nvPr>
            <p:ph type="body" idx="2"/>
          </p:nvPr>
        </p:nvSpPr>
        <p:spPr>
          <a:xfrm>
            <a:off x="4648200" y="1257300"/>
            <a:ext cx="4038599" cy="4868863"/>
          </a:xfrm>
          <a:prstGeom prst="rect">
            <a:avLst/>
          </a:prstGeom>
          <a:noFill/>
          <a:ln>
            <a:noFill/>
          </a:ln>
        </p:spPr>
        <p:txBody>
          <a:bodyPr lIns="91425" tIns="91425" rIns="91425" bIns="91425" anchor="t" anchorCtr="0"/>
          <a:lstStyle>
            <a:lvl1pPr marL="457200" indent="-279400" rtl="0">
              <a:spcBef>
                <a:spcPts val="0"/>
              </a:spcBef>
              <a:buClr>
                <a:schemeClr val="lt1"/>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85" name="Shape 85"/>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86" name="Shape 8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9_Blank">
    <p:spTree>
      <p:nvGrpSpPr>
        <p:cNvPr id="1"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05" name="Shape 105"/>
          <p:cNvSpPr txBox="1">
            <a:spLocks noGrp="1"/>
          </p:cNvSpPr>
          <p:nvPr>
            <p:ph type="body" idx="1"/>
          </p:nvPr>
        </p:nvSpPr>
        <p:spPr>
          <a:xfrm>
            <a:off x="457200" y="1257300"/>
            <a:ext cx="8229600" cy="4868863"/>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6" name="Shape 106"/>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7" name="Shape 107"/>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108" name="Shape 10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6_Blank">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2" name="Shape 11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3" name="Shape 113"/>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4" name="Shape 114"/>
          <p:cNvSpPr txBox="1">
            <a:spLocks noGrp="1"/>
          </p:cNvSpPr>
          <p:nvPr>
            <p:ph type="subTitle" idx="2"/>
          </p:nvPr>
        </p:nvSpPr>
        <p:spPr>
          <a:xfrm>
            <a:off x="457200" y="850900"/>
            <a:ext cx="8229600" cy="533399"/>
          </a:xfrm>
          <a:prstGeom prst="rect">
            <a:avLst/>
          </a:prstGeom>
          <a:noFill/>
          <a:ln>
            <a:noFill/>
          </a:ln>
        </p:spPr>
        <p:txBody>
          <a:bodyPr lIns="91425" tIns="91425" rIns="91425" bIns="91425" anchor="t" anchorCtr="0"/>
          <a:lstStyle>
            <a:lvl1pPr marL="0" marR="0" indent="0" algn="ctr" rtl="0">
              <a:spcBef>
                <a:spcPts val="560"/>
              </a:spcBef>
              <a:buClr>
                <a:srgbClr val="F87E13"/>
              </a:buClr>
              <a:buFont typeface="Arial"/>
              <a:buNone/>
              <a:defRPr/>
            </a:lvl1pPr>
            <a:lvl2pPr marL="457200" marR="0" indent="0" algn="ctr" rtl="0">
              <a:spcBef>
                <a:spcPts val="560"/>
              </a:spcBef>
              <a:buClr>
                <a:srgbClr val="F87E13"/>
              </a:buClr>
              <a:buFont typeface="Arial"/>
              <a:buNone/>
              <a:defRPr/>
            </a:lvl2pPr>
            <a:lvl3pPr marL="914400" marR="0" indent="0" algn="ctr" rtl="0">
              <a:spcBef>
                <a:spcPts val="480"/>
              </a:spcBef>
              <a:buClr>
                <a:srgbClr val="F87E13"/>
              </a:buClr>
              <a:buFont typeface="Arial"/>
              <a:buNone/>
              <a:defRPr/>
            </a:lvl3pPr>
            <a:lvl4pPr marL="1371600" marR="0" indent="0" algn="ctr" rtl="0">
              <a:spcBef>
                <a:spcPts val="400"/>
              </a:spcBef>
              <a:buClr>
                <a:srgbClr val="F87E13"/>
              </a:buClr>
              <a:buFont typeface="Arial"/>
              <a:buNone/>
              <a:defRPr/>
            </a:lvl4pPr>
            <a:lvl5pPr marL="1828800" marR="0" indent="0" algn="ctr" rtl="0">
              <a:spcBef>
                <a:spcPts val="400"/>
              </a:spcBef>
              <a:buClr>
                <a:srgbClr val="F87E13"/>
              </a:buClr>
              <a:buFont typeface="Arial"/>
              <a:buNone/>
              <a:defRPr/>
            </a:lvl5pPr>
            <a:lvl6pPr marL="2286000" marR="0" indent="0" algn="ctr" rtl="0">
              <a:spcBef>
                <a:spcPts val="400"/>
              </a:spcBef>
              <a:buClr>
                <a:srgbClr val="A0A0A0"/>
              </a:buClr>
              <a:buFont typeface="Arial"/>
              <a:buNone/>
              <a:defRPr/>
            </a:lvl6pPr>
            <a:lvl7pPr marL="2743200" marR="0" indent="0" algn="ctr" rtl="0">
              <a:spcBef>
                <a:spcPts val="400"/>
              </a:spcBef>
              <a:buClr>
                <a:srgbClr val="A0A0A0"/>
              </a:buClr>
              <a:buFont typeface="Arial"/>
              <a:buNone/>
              <a:defRPr/>
            </a:lvl7pPr>
            <a:lvl8pPr marL="3200400" marR="0" indent="0" algn="ctr" rtl="0">
              <a:spcBef>
                <a:spcPts val="400"/>
              </a:spcBef>
              <a:buClr>
                <a:srgbClr val="A0A0A0"/>
              </a:buClr>
              <a:buFont typeface="Arial"/>
              <a:buNone/>
              <a:defRPr/>
            </a:lvl8pPr>
            <a:lvl9pPr marL="3657600" marR="0" indent="0" algn="ctr" rtl="0">
              <a:spcBef>
                <a:spcPts val="400"/>
              </a:spcBef>
              <a:buClr>
                <a:srgbClr val="A0A0A0"/>
              </a:buClr>
              <a:buFont typeface="Arial"/>
              <a:buNone/>
              <a:defRPr/>
            </a:lvl9pPr>
          </a:lstStyle>
          <a:p>
            <a:endParaRPr/>
          </a:p>
        </p:txBody>
      </p:sp>
      <p:pic>
        <p:nvPicPr>
          <p:cNvPr id="115" name="Shape 115"/>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116" name="Shape 11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Blank">
    <p:spTree>
      <p:nvGrpSpPr>
        <p:cNvPr id="1" name="Shape 118"/>
        <p:cNvGrpSpPr/>
        <p:nvPr/>
      </p:nvGrpSpPr>
      <p:grpSpPr>
        <a:xfrm>
          <a:off x="0" y="0"/>
          <a:ext cx="0" cy="0"/>
          <a:chOff x="0" y="0"/>
          <a:chExt cx="0" cy="0"/>
        </a:xfrm>
      </p:grpSpPr>
      <p:pic>
        <p:nvPicPr>
          <p:cNvPr id="119" name="Shape 119"/>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20" name="Shape 120"/>
          <p:cNvSpPr txBox="1">
            <a:spLocks noGrp="1"/>
          </p:cNvSpPr>
          <p:nvPr>
            <p:ph type="title"/>
          </p:nvPr>
        </p:nvSpPr>
        <p:spPr>
          <a:xfrm>
            <a:off x="457200" y="274637"/>
            <a:ext cx="8229600" cy="7540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1" name="Shape 121"/>
          <p:cNvSpPr txBox="1">
            <a:spLocks noGrp="1"/>
          </p:cNvSpPr>
          <p:nvPr>
            <p:ph type="body" idx="1"/>
          </p:nvPr>
        </p:nvSpPr>
        <p:spPr>
          <a:xfrm>
            <a:off x="457200" y="1249363"/>
            <a:ext cx="4038599" cy="4876799"/>
          </a:xfrm>
          <a:prstGeom prst="rect">
            <a:avLst/>
          </a:prstGeom>
          <a:noFill/>
          <a:ln>
            <a:noFill/>
          </a:ln>
        </p:spPr>
        <p:txBody>
          <a:bodyPr lIns="91425" tIns="91425" rIns="91425" bIns="91425" anchor="t" anchorCtr="0"/>
          <a:lstStyle>
            <a:lvl1pPr marL="457200" marR="0" indent="-279400" algn="l" rtl="0">
              <a:lnSpc>
                <a:spcPct val="100000"/>
              </a:lnSpc>
              <a:spcBef>
                <a:spcPts val="560"/>
              </a:spcBef>
              <a:spcAft>
                <a:spcPts val="0"/>
              </a:spcAft>
              <a:buClr>
                <a:srgbClr val="F87E13"/>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4648200" y="1249363"/>
            <a:ext cx="4038599" cy="4876798"/>
          </a:xfrm>
          <a:prstGeom prst="rect">
            <a:avLst/>
          </a:prstGeom>
          <a:noFill/>
          <a:ln>
            <a:noFill/>
          </a:ln>
        </p:spPr>
        <p:txBody>
          <a:bodyPr lIns="91425" tIns="91425" rIns="91425" bIns="91425" anchor="t" anchorCtr="0"/>
          <a:lstStyle>
            <a:lvl1pPr marL="457200" indent="-279400" rtl="0">
              <a:spcBef>
                <a:spcPts val="0"/>
              </a:spcBef>
              <a:buClr>
                <a:schemeClr val="lt1"/>
              </a:buClr>
              <a:buFont typeface="Arial"/>
              <a:buChar char="•"/>
              <a:defRPr/>
            </a:lvl1pPr>
            <a:lvl2pPr marL="800100" indent="-190500" rtl="0">
              <a:spcBef>
                <a:spcPts val="0"/>
              </a:spcBef>
              <a:buClr>
                <a:schemeClr val="lt1"/>
              </a:buClr>
              <a:buFont typeface="Arial"/>
              <a:buChar char="•"/>
              <a:defRPr/>
            </a:lvl2pPr>
            <a:lvl3pPr marL="1257300" indent="-215900" rtl="0">
              <a:spcBef>
                <a:spcPts val="0"/>
              </a:spcBef>
              <a:buClr>
                <a:schemeClr val="lt1"/>
              </a:buClr>
              <a:buFont typeface="Arial"/>
              <a:buChar char="•"/>
              <a:defRPr/>
            </a:lvl3pPr>
            <a:lvl4pPr marL="1657350" indent="-171450" rtl="0">
              <a:spcBef>
                <a:spcPts val="0"/>
              </a:spcBef>
              <a:buClr>
                <a:schemeClr val="lt1"/>
              </a:buClr>
              <a:buFont typeface="Arial"/>
              <a:buChar char="•"/>
              <a:defRPr/>
            </a:lvl4pPr>
            <a:lvl5pPr marL="2114550" indent="-171450"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23" name="Shape 123"/>
          <p:cNvPicPr preferRelativeResize="0"/>
          <p:nvPr/>
        </p:nvPicPr>
        <p:blipFill rotWithShape="1">
          <a:blip r:embed="rId3">
            <a:alphaModFix amt="32000"/>
          </a:blip>
          <a:srcRect/>
          <a:stretch/>
        </p:blipFill>
        <p:spPr>
          <a:xfrm>
            <a:off x="351431" y="6289885"/>
            <a:ext cx="1112402" cy="369138"/>
          </a:xfrm>
          <a:prstGeom prst="rect">
            <a:avLst/>
          </a:prstGeom>
          <a:noFill/>
          <a:ln>
            <a:noFill/>
          </a:ln>
        </p:spPr>
      </p:pic>
      <p:sp>
        <p:nvSpPr>
          <p:cNvPr id="124" name="Shape 12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Montserrat"/>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457200" marR="0" indent="-254000" algn="l" rtl="0">
              <a:spcBef>
                <a:spcPts val="640"/>
              </a:spcBef>
              <a:buClr>
                <a:srgbClr val="F87E13"/>
              </a:buClr>
              <a:buFont typeface="Arial"/>
              <a:buChar char="•"/>
              <a:defRPr/>
            </a:lvl1pPr>
            <a:lvl2pPr marL="914400" marR="0" indent="-279400" algn="l" rtl="0">
              <a:spcBef>
                <a:spcPts val="560"/>
              </a:spcBef>
              <a:buClr>
                <a:srgbClr val="F87E13"/>
              </a:buClr>
              <a:buFont typeface="Arial"/>
              <a:buChar char="•"/>
              <a:defRPr/>
            </a:lvl2pPr>
            <a:lvl3pPr marL="1257300" marR="0" indent="-190500" algn="l" rtl="0">
              <a:spcBef>
                <a:spcPts val="480"/>
              </a:spcBef>
              <a:buClr>
                <a:srgbClr val="F87E13"/>
              </a:buClr>
              <a:buFont typeface="Arial"/>
              <a:buChar char="•"/>
              <a:defRPr/>
            </a:lvl3pPr>
            <a:lvl4pPr marL="1714500" marR="0" indent="-215900" algn="l" rtl="0">
              <a:spcBef>
                <a:spcPts val="400"/>
              </a:spcBef>
              <a:buClr>
                <a:srgbClr val="F87E13"/>
              </a:buClr>
              <a:buFont typeface="Arial"/>
              <a:buChar char="•"/>
              <a:defRPr/>
            </a:lvl4pPr>
            <a:lvl5pPr marL="2171700" marR="0" indent="-215900" algn="l" rtl="0">
              <a:spcBef>
                <a:spcPts val="400"/>
              </a:spcBef>
              <a:buClr>
                <a:srgbClr val="F87E13"/>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7" name="Shape 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 name="Shape 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 name="Shape 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A0A0A0"/>
                </a:solidFill>
                <a:latin typeface="Open Sans"/>
                <a:ea typeface="Open Sans"/>
                <a:cs typeface="Open Sans"/>
                <a:sym typeface="Open Sans"/>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60" r:id="rId6"/>
    <p:sldLayoutId id="2147483663" r:id="rId7"/>
    <p:sldLayoutId id="2147483664" r:id="rId8"/>
    <p:sldLayoutId id="2147483665" r:id="rId9"/>
    <p:sldLayoutId id="2147483666" r:id="rId10"/>
    <p:sldLayoutId id="2147483687" r:id="rId11"/>
    <p:sldLayoutId id="2147483688" r:id="rId12"/>
    <p:sldLayoutId id="2147483689" r:id="rId1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92969" y="2089547"/>
            <a:ext cx="7358063" cy="267890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321457" marR="0" indent="-3957" algn="ctr" rtl="0">
              <a:spcBef>
                <a:spcPts val="0"/>
              </a:spcBef>
              <a:spcAft>
                <a:spcPts val="0"/>
              </a:spcAft>
              <a:defRPr/>
            </a:lvl6pPr>
            <a:lvl7pPr marL="642915" marR="0" indent="-7915" algn="ctr" rtl="0">
              <a:spcBef>
                <a:spcPts val="0"/>
              </a:spcBef>
              <a:spcAft>
                <a:spcPts val="0"/>
              </a:spcAft>
              <a:defRPr/>
            </a:lvl7pPr>
            <a:lvl8pPr marL="964372" marR="0" indent="-11872" algn="ctr" rtl="0">
              <a:spcBef>
                <a:spcPts val="0"/>
              </a:spcBef>
              <a:spcAft>
                <a:spcPts val="0"/>
              </a:spcAft>
              <a:defRPr/>
            </a:lvl8pPr>
            <a:lvl9pPr marL="1285829" marR="0" indent="-3128" algn="ctr" rtl="0">
              <a:spcBef>
                <a:spcPts val="0"/>
              </a:spcBef>
              <a:spcAft>
                <a:spcPts val="0"/>
              </a:spcAft>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558800"/>
            <a:ext cx="6129867" cy="2349764"/>
          </a:xfrm>
        </p:spPr>
        <p:txBody>
          <a:bodyPr/>
          <a:lstStyle/>
          <a:p>
            <a:r>
              <a:rPr lang="en-US" sz="6600" dirty="0" smtClean="0">
                <a:solidFill>
                  <a:schemeClr val="bg1"/>
                </a:solidFill>
                <a:latin typeface="Montserrat-Bold"/>
                <a:cs typeface="Montserrat-Bold"/>
              </a:rPr>
              <a:t>WELCOME!</a:t>
            </a:r>
            <a:endParaRPr lang="en-US" sz="6600" dirty="0">
              <a:solidFill>
                <a:schemeClr val="bg1"/>
              </a:solidFill>
              <a:latin typeface="Montserrat-Bold"/>
              <a:cs typeface="Montserrat-Bold"/>
            </a:endParaRPr>
          </a:p>
        </p:txBody>
      </p:sp>
      <p:pic>
        <p:nvPicPr>
          <p:cNvPr id="5" name="Picture 4" descr="hu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5467"/>
            <a:ext cx="4572000" cy="6858000"/>
          </a:xfrm>
          <a:prstGeom prst="rect">
            <a:avLst/>
          </a:prstGeom>
        </p:spPr>
      </p:pic>
    </p:spTree>
    <p:extLst>
      <p:ext uri="{BB962C8B-B14F-4D97-AF65-F5344CB8AC3E}">
        <p14:creationId xmlns:p14="http://schemas.microsoft.com/office/powerpoint/2010/main" val="185228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10</a:t>
            </a:fld>
            <a:endParaRPr lang="en-US"/>
          </a:p>
        </p:txBody>
      </p:sp>
      <p:sp>
        <p:nvSpPr>
          <p:cNvPr id="2" name="Title 1"/>
          <p:cNvSpPr>
            <a:spLocks noGrp="1"/>
          </p:cNvSpPr>
          <p:nvPr>
            <p:ph type="title" idx="4294967295"/>
          </p:nvPr>
        </p:nvSpPr>
        <p:spPr>
          <a:xfrm>
            <a:off x="457200" y="3052763"/>
            <a:ext cx="8229600" cy="752475"/>
          </a:xfrm>
        </p:spPr>
        <p:txBody>
          <a:bodyPr/>
          <a:lstStyle/>
          <a:p>
            <a:r>
              <a:rPr lang="en-US" sz="6600" dirty="0" smtClean="0">
                <a:solidFill>
                  <a:schemeClr val="bg1"/>
                </a:solidFill>
                <a:latin typeface="Montserrat-Bold"/>
                <a:cs typeface="Montserrat-Bold"/>
              </a:rPr>
              <a:t>Why NoSQL?</a:t>
            </a:r>
            <a:endParaRPr lang="en-US" sz="6600" dirty="0">
              <a:solidFill>
                <a:schemeClr val="bg1"/>
              </a:solidFill>
              <a:latin typeface="Montserrat-Bold"/>
              <a:cs typeface="Montserrat-Bold"/>
            </a:endParaRPr>
          </a:p>
        </p:txBody>
      </p:sp>
    </p:spTree>
    <p:extLst>
      <p:ext uri="{BB962C8B-B14F-4D97-AF65-F5344CB8AC3E}">
        <p14:creationId xmlns:p14="http://schemas.microsoft.com/office/powerpoint/2010/main" val="344761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11</a:t>
            </a:fld>
            <a:endParaRPr lang="en-US"/>
          </a:p>
        </p:txBody>
      </p:sp>
      <p:sp>
        <p:nvSpPr>
          <p:cNvPr id="2" name="Title 1"/>
          <p:cNvSpPr>
            <a:spLocks noGrp="1"/>
          </p:cNvSpPr>
          <p:nvPr>
            <p:ph type="title" idx="4294967295"/>
          </p:nvPr>
        </p:nvSpPr>
        <p:spPr>
          <a:xfrm>
            <a:off x="457200" y="3052763"/>
            <a:ext cx="8229600" cy="752475"/>
          </a:xfrm>
        </p:spPr>
        <p:txBody>
          <a:bodyPr/>
          <a:lstStyle/>
          <a:p>
            <a:r>
              <a:rPr lang="en-US" sz="6600" dirty="0" smtClean="0">
                <a:solidFill>
                  <a:schemeClr val="bg1"/>
                </a:solidFill>
                <a:latin typeface="Montserrat-Bold"/>
                <a:cs typeface="Montserrat-Bold"/>
              </a:rPr>
              <a:t>“Big Data”</a:t>
            </a:r>
            <a:endParaRPr lang="en-US" sz="6600" dirty="0">
              <a:solidFill>
                <a:schemeClr val="bg1"/>
              </a:solidFill>
              <a:latin typeface="Montserrat-Bold"/>
              <a:cs typeface="Montserrat-Bold"/>
            </a:endParaRPr>
          </a:p>
        </p:txBody>
      </p:sp>
    </p:spTree>
    <p:extLst>
      <p:ext uri="{BB962C8B-B14F-4D97-AF65-F5344CB8AC3E}">
        <p14:creationId xmlns:p14="http://schemas.microsoft.com/office/powerpoint/2010/main" val="2752671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12</a:t>
            </a:fld>
            <a:endParaRPr lang="en-US"/>
          </a:p>
        </p:txBody>
      </p:sp>
      <p:sp>
        <p:nvSpPr>
          <p:cNvPr id="2" name="Title 1"/>
          <p:cNvSpPr>
            <a:spLocks noGrp="1"/>
          </p:cNvSpPr>
          <p:nvPr>
            <p:ph type="title" idx="4294967295"/>
          </p:nvPr>
        </p:nvSpPr>
        <p:spPr>
          <a:xfrm>
            <a:off x="0" y="3052763"/>
            <a:ext cx="8229600" cy="752475"/>
          </a:xfrm>
        </p:spPr>
        <p:txBody>
          <a:bodyPr/>
          <a:lstStyle/>
          <a:p>
            <a:r>
              <a:rPr lang="en-US" sz="6600" dirty="0" smtClean="0">
                <a:solidFill>
                  <a:schemeClr val="bg1"/>
                </a:solidFill>
              </a:rPr>
              <a:t>“Big Data”</a:t>
            </a:r>
            <a:endParaRPr lang="en-US" sz="6600" dirty="0">
              <a:solidFill>
                <a:schemeClr val="bg1"/>
              </a:solidFill>
            </a:endParaRPr>
          </a:p>
        </p:txBody>
      </p:sp>
      <p:pic>
        <p:nvPicPr>
          <p:cNvPr id="3" name="Picture 2" descr="bigdata_3v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182405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13</a:t>
            </a:fld>
            <a:endParaRPr lang="en-US"/>
          </a:p>
        </p:txBody>
      </p:sp>
      <p:sp>
        <p:nvSpPr>
          <p:cNvPr id="2" name="Title 1"/>
          <p:cNvSpPr>
            <a:spLocks noGrp="1"/>
          </p:cNvSpPr>
          <p:nvPr>
            <p:ph type="title" idx="4294967295"/>
          </p:nvPr>
        </p:nvSpPr>
        <p:spPr>
          <a:xfrm>
            <a:off x="457200" y="3052763"/>
            <a:ext cx="8229600" cy="752475"/>
          </a:xfrm>
        </p:spPr>
        <p:txBody>
          <a:bodyPr/>
          <a:lstStyle/>
          <a:p>
            <a:r>
              <a:rPr lang="en-US" sz="6600" dirty="0" err="1" smtClean="0">
                <a:solidFill>
                  <a:schemeClr val="bg1"/>
                </a:solidFill>
                <a:latin typeface="Montserrat-Bold"/>
                <a:cs typeface="Montserrat-Bold"/>
              </a:rPr>
              <a:t>IoT</a:t>
            </a:r>
            <a:endParaRPr lang="en-US" sz="6600" dirty="0">
              <a:solidFill>
                <a:schemeClr val="bg1"/>
              </a:solidFill>
              <a:latin typeface="Montserrat-Bold"/>
              <a:cs typeface="Montserrat-Bold"/>
            </a:endParaRPr>
          </a:p>
        </p:txBody>
      </p:sp>
    </p:spTree>
    <p:extLst>
      <p:ext uri="{BB962C8B-B14F-4D97-AF65-F5344CB8AC3E}">
        <p14:creationId xmlns:p14="http://schemas.microsoft.com/office/powerpoint/2010/main" val="674816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14</a:t>
            </a:fld>
            <a:endParaRPr lang="en-US"/>
          </a:p>
        </p:txBody>
      </p:sp>
      <p:sp>
        <p:nvSpPr>
          <p:cNvPr id="2" name="Title 1"/>
          <p:cNvSpPr>
            <a:spLocks noGrp="1"/>
          </p:cNvSpPr>
          <p:nvPr>
            <p:ph type="title" idx="4294967295"/>
          </p:nvPr>
        </p:nvSpPr>
        <p:spPr>
          <a:xfrm>
            <a:off x="0" y="3052763"/>
            <a:ext cx="8229600" cy="752475"/>
          </a:xfrm>
        </p:spPr>
        <p:txBody>
          <a:bodyPr/>
          <a:lstStyle/>
          <a:p>
            <a:r>
              <a:rPr lang="en-US" sz="6600" dirty="0" err="1" smtClean="0">
                <a:solidFill>
                  <a:schemeClr val="bg1"/>
                </a:solidFill>
              </a:rPr>
              <a:t>IoT</a:t>
            </a:r>
            <a:endParaRPr lang="en-US" sz="6600" dirty="0">
              <a:solidFill>
                <a:schemeClr val="bg1"/>
              </a:solidFill>
            </a:endParaRPr>
          </a:p>
        </p:txBody>
      </p:sp>
      <p:pic>
        <p:nvPicPr>
          <p:cNvPr id="3" name="Picture 2" descr="6a00e54ee3905b883301a3fcda2ae8970b-800w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9" y="0"/>
            <a:ext cx="10287000" cy="6858000"/>
          </a:xfrm>
          <a:prstGeom prst="rect">
            <a:avLst/>
          </a:prstGeom>
        </p:spPr>
      </p:pic>
    </p:spTree>
    <p:extLst>
      <p:ext uri="{BB962C8B-B14F-4D97-AF65-F5344CB8AC3E}">
        <p14:creationId xmlns:p14="http://schemas.microsoft.com/office/powerpoint/2010/main" val="423907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weather-channel-upfronts-1409x794.jpg"/>
          <p:cNvPicPr>
            <a:picLocks noChangeAspect="1"/>
          </p:cNvPicPr>
          <p:nvPr/>
        </p:nvPicPr>
        <p:blipFill rotWithShape="1">
          <a:blip r:embed="rId3">
            <a:extLst>
              <a:ext uri="{28A0092B-C50C-407E-A947-70E740481C1C}">
                <a14:useLocalDpi xmlns:a14="http://schemas.microsoft.com/office/drawing/2010/main" val="0"/>
              </a:ext>
            </a:extLst>
          </a:blip>
          <a:srcRect l="17702"/>
          <a:stretch/>
        </p:blipFill>
        <p:spPr>
          <a:xfrm>
            <a:off x="-629752" y="0"/>
            <a:ext cx="10015657" cy="6858000"/>
          </a:xfrm>
          <a:prstGeom prst="rect">
            <a:avLst/>
          </a:prstGeom>
        </p:spPr>
      </p:pic>
      <p:sp>
        <p:nvSpPr>
          <p:cNvPr id="3" name="Rectangle 2"/>
          <p:cNvSpPr/>
          <p:nvPr/>
        </p:nvSpPr>
        <p:spPr>
          <a:xfrm>
            <a:off x="0" y="2503132"/>
            <a:ext cx="5063067" cy="1323439"/>
          </a:xfrm>
          <a:prstGeom prst="rect">
            <a:avLst/>
          </a:prstGeom>
          <a:solidFill>
            <a:schemeClr val="tx2">
              <a:lumMod val="50000"/>
              <a:alpha val="85000"/>
            </a:schemeClr>
          </a:solidFill>
          <a:ln>
            <a:noFill/>
          </a:ln>
        </p:spPr>
        <p:txBody>
          <a:bodyPr wrap="square">
            <a:spAutoFit/>
          </a:bodyPr>
          <a:lstStyle/>
          <a:p>
            <a:r>
              <a:rPr lang="en-US" sz="4000" dirty="0" smtClean="0">
                <a:solidFill>
                  <a:srgbClr val="FFFFFF"/>
                </a:solidFill>
                <a:latin typeface="Montserrat-Bold"/>
                <a:cs typeface="Montserrat-Bold"/>
              </a:rPr>
              <a:t>“Weather </a:t>
            </a:r>
            <a:r>
              <a:rPr lang="en-US" sz="4000" dirty="0">
                <a:solidFill>
                  <a:srgbClr val="FFFFFF"/>
                </a:solidFill>
                <a:latin typeface="Montserrat-Bold"/>
                <a:cs typeface="Montserrat-Bold"/>
              </a:rPr>
              <a:t>changes, and so must </a:t>
            </a:r>
            <a:r>
              <a:rPr lang="en-US" sz="4000" dirty="0" smtClean="0">
                <a:solidFill>
                  <a:srgbClr val="FFFFFF"/>
                </a:solidFill>
                <a:latin typeface="Montserrat-Bold"/>
                <a:cs typeface="Montserrat-Bold"/>
              </a:rPr>
              <a:t>IT.”</a:t>
            </a:r>
          </a:p>
        </p:txBody>
      </p:sp>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15</a:t>
            </a:fld>
            <a:endParaRPr lang="en-US"/>
          </a:p>
        </p:txBody>
      </p:sp>
    </p:spTree>
    <p:extLst>
      <p:ext uri="{BB962C8B-B14F-4D97-AF65-F5344CB8AC3E}">
        <p14:creationId xmlns:p14="http://schemas.microsoft.com/office/powerpoint/2010/main" val="32238246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36629" y="3775037"/>
            <a:ext cx="3652445" cy="1439271"/>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87E13"/>
              </a:solidFill>
              <a:latin typeface="Arial"/>
              <a:cs typeface="Arial"/>
            </a:endParaRPr>
          </a:p>
        </p:txBody>
      </p:sp>
      <p:sp>
        <p:nvSpPr>
          <p:cNvPr id="14" name="Rectangle 13"/>
          <p:cNvSpPr/>
          <p:nvPr/>
        </p:nvSpPr>
        <p:spPr>
          <a:xfrm>
            <a:off x="719217" y="3760096"/>
            <a:ext cx="3652445" cy="1439271"/>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87E13"/>
              </a:solidFill>
              <a:latin typeface="Arial"/>
              <a:cs typeface="Arial"/>
            </a:endParaRPr>
          </a:p>
        </p:txBody>
      </p:sp>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16</a:t>
            </a:fld>
            <a:endParaRPr lang="en-US"/>
          </a:p>
        </p:txBody>
      </p:sp>
      <p:sp>
        <p:nvSpPr>
          <p:cNvPr id="9" name="Content Placeholder 8"/>
          <p:cNvSpPr>
            <a:spLocks noGrp="1"/>
          </p:cNvSpPr>
          <p:nvPr>
            <p:ph sz="half" idx="4294967295"/>
          </p:nvPr>
        </p:nvSpPr>
        <p:spPr>
          <a:xfrm>
            <a:off x="0" y="1600200"/>
            <a:ext cx="4038600" cy="4525963"/>
          </a:xfrm>
        </p:spPr>
        <p:txBody>
          <a:bodyPr/>
          <a:lstStyle/>
          <a:p>
            <a:pPr marL="0" indent="0" algn="ctr">
              <a:buClr>
                <a:schemeClr val="accent4"/>
              </a:buClr>
              <a:buNone/>
            </a:pPr>
            <a:r>
              <a:rPr lang="en-US" dirty="0">
                <a:latin typeface="Arial"/>
                <a:cs typeface="Arial"/>
              </a:rPr>
              <a:t>	</a:t>
            </a:r>
          </a:p>
        </p:txBody>
      </p:sp>
      <p:sp>
        <p:nvSpPr>
          <p:cNvPr id="2" name="Subtitle 1"/>
          <p:cNvSpPr>
            <a:spLocks noGrp="1"/>
          </p:cNvSpPr>
          <p:nvPr>
            <p:ph sz="half" idx="4294967295"/>
          </p:nvPr>
        </p:nvSpPr>
        <p:spPr>
          <a:xfrm>
            <a:off x="5105400" y="1600200"/>
            <a:ext cx="4038600" cy="4525963"/>
          </a:xfrm>
        </p:spPr>
        <p:txBody>
          <a:bodyPr>
            <a:normAutofit/>
          </a:bodyPr>
          <a:lstStyle/>
          <a:p>
            <a:endParaRPr lang="en-US" dirty="0">
              <a:latin typeface="Arial"/>
              <a:cs typeface="Arial"/>
            </a:endParaRPr>
          </a:p>
          <a:p>
            <a:endParaRPr lang="en-US" dirty="0">
              <a:latin typeface="Arial"/>
              <a:cs typeface="Arial"/>
            </a:endParaRPr>
          </a:p>
        </p:txBody>
      </p:sp>
      <p:sp>
        <p:nvSpPr>
          <p:cNvPr id="5" name="Title 4"/>
          <p:cNvSpPr>
            <a:spLocks noGrp="1"/>
          </p:cNvSpPr>
          <p:nvPr>
            <p:ph type="title" idx="4294967295"/>
          </p:nvPr>
        </p:nvSpPr>
        <p:spPr>
          <a:xfrm>
            <a:off x="457200" y="247650"/>
            <a:ext cx="8229600" cy="754063"/>
          </a:xfrm>
        </p:spPr>
        <p:txBody>
          <a:bodyPr>
            <a:noAutofit/>
          </a:bodyPr>
          <a:lstStyle/>
          <a:p>
            <a:r>
              <a:rPr lang="en-US" sz="3600" b="1" dirty="0" smtClean="0">
                <a:solidFill>
                  <a:srgbClr val="FFFFFF"/>
                </a:solidFill>
                <a:latin typeface="Open Sans"/>
                <a:cs typeface="Open Sans"/>
              </a:rPr>
              <a:t>BASHO DEVELOPS</a:t>
            </a:r>
            <a:endParaRPr lang="en-US" sz="7200" b="1" dirty="0">
              <a:solidFill>
                <a:srgbClr val="FFFFFF"/>
              </a:solidFill>
              <a:latin typeface="Open Sans"/>
              <a:cs typeface="Open Sans"/>
            </a:endParaRPr>
          </a:p>
        </p:txBody>
      </p:sp>
      <p:pic>
        <p:nvPicPr>
          <p:cNvPr id="20" name="Picture 19" descr="riak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28" y="2130126"/>
            <a:ext cx="3195819" cy="983824"/>
          </a:xfrm>
          <a:prstGeom prst="rect">
            <a:avLst/>
          </a:prstGeom>
        </p:spPr>
      </p:pic>
      <p:pic>
        <p:nvPicPr>
          <p:cNvPr id="21" name="Picture 20" descr="ria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744" y="2063373"/>
            <a:ext cx="3216665" cy="1605077"/>
          </a:xfrm>
          <a:prstGeom prst="rect">
            <a:avLst/>
          </a:prstGeom>
        </p:spPr>
      </p:pic>
      <p:sp>
        <p:nvSpPr>
          <p:cNvPr id="22" name="TextBox 21"/>
          <p:cNvSpPr txBox="1"/>
          <p:nvPr/>
        </p:nvSpPr>
        <p:spPr>
          <a:xfrm>
            <a:off x="980253" y="4071904"/>
            <a:ext cx="3152801" cy="800219"/>
          </a:xfrm>
          <a:prstGeom prst="rect">
            <a:avLst/>
          </a:prstGeom>
          <a:noFill/>
        </p:spPr>
        <p:txBody>
          <a:bodyPr wrap="none" rtlCol="0">
            <a:spAutoFit/>
          </a:bodyPr>
          <a:lstStyle/>
          <a:p>
            <a:pPr algn="ctr">
              <a:spcBef>
                <a:spcPts val="1200"/>
              </a:spcBef>
            </a:pPr>
            <a:r>
              <a:rPr lang="en-US" b="1" dirty="0" smtClean="0">
                <a:solidFill>
                  <a:srgbClr val="333333"/>
                </a:solidFill>
                <a:latin typeface="Arial"/>
                <a:cs typeface="Arial"/>
              </a:rPr>
              <a:t>Open Source</a:t>
            </a:r>
          </a:p>
          <a:p>
            <a:pPr algn="ctr">
              <a:spcBef>
                <a:spcPts val="1200"/>
              </a:spcBef>
            </a:pPr>
            <a:r>
              <a:rPr lang="en-US" dirty="0" smtClean="0">
                <a:solidFill>
                  <a:srgbClr val="333333"/>
                </a:solidFill>
                <a:latin typeface="Arial"/>
                <a:cs typeface="Arial"/>
              </a:rPr>
              <a:t>Distributed NoSQL Database</a:t>
            </a:r>
            <a:endParaRPr lang="en-US" dirty="0">
              <a:solidFill>
                <a:srgbClr val="333333"/>
              </a:solidFill>
              <a:latin typeface="Arial"/>
              <a:cs typeface="Arial"/>
            </a:endParaRPr>
          </a:p>
        </p:txBody>
      </p:sp>
      <p:sp>
        <p:nvSpPr>
          <p:cNvPr id="23" name="TextBox 22"/>
          <p:cNvSpPr txBox="1"/>
          <p:nvPr/>
        </p:nvSpPr>
        <p:spPr>
          <a:xfrm>
            <a:off x="5048592" y="4086845"/>
            <a:ext cx="3152801" cy="800219"/>
          </a:xfrm>
          <a:prstGeom prst="rect">
            <a:avLst/>
          </a:prstGeom>
          <a:noFill/>
        </p:spPr>
        <p:txBody>
          <a:bodyPr wrap="none" rtlCol="0">
            <a:spAutoFit/>
          </a:bodyPr>
          <a:lstStyle/>
          <a:p>
            <a:pPr algn="ctr">
              <a:spcBef>
                <a:spcPts val="1200"/>
              </a:spcBef>
            </a:pPr>
            <a:r>
              <a:rPr lang="en-US" b="1" dirty="0" smtClean="0">
                <a:solidFill>
                  <a:srgbClr val="333333"/>
                </a:solidFill>
                <a:latin typeface="Arial"/>
                <a:cs typeface="Arial"/>
              </a:rPr>
              <a:t>Commercial</a:t>
            </a:r>
          </a:p>
          <a:p>
            <a:pPr algn="ctr">
              <a:spcBef>
                <a:spcPts val="1200"/>
              </a:spcBef>
            </a:pPr>
            <a:r>
              <a:rPr lang="en-US" dirty="0" smtClean="0">
                <a:solidFill>
                  <a:srgbClr val="333333"/>
                </a:solidFill>
                <a:latin typeface="Arial"/>
                <a:cs typeface="Arial"/>
              </a:rPr>
              <a:t>Distributed NoSQL Database</a:t>
            </a:r>
          </a:p>
        </p:txBody>
      </p:sp>
      <p:cxnSp>
        <p:nvCxnSpPr>
          <p:cNvPr id="16" name="Shape 217"/>
          <p:cNvCxnSpPr/>
          <p:nvPr/>
        </p:nvCxnSpPr>
        <p:spPr>
          <a:xfrm>
            <a:off x="4583545" y="2694692"/>
            <a:ext cx="0" cy="3476929"/>
          </a:xfrm>
          <a:prstGeom prst="straightConnector1">
            <a:avLst/>
          </a:prstGeom>
          <a:noFill/>
          <a:ln w="9525" cap="flat">
            <a:solidFill>
              <a:schemeClr val="tx2">
                <a:lumMod val="60000"/>
                <a:lumOff val="40000"/>
              </a:schemeClr>
            </a:solidFill>
            <a:prstDash val="solid"/>
            <a:round/>
            <a:headEnd type="none" w="med" len="med"/>
            <a:tailEnd type="none" w="med" len="med"/>
          </a:ln>
        </p:spPr>
      </p:cxnSp>
      <p:sp>
        <p:nvSpPr>
          <p:cNvPr id="3" name="Rectangle 2"/>
          <p:cNvSpPr/>
          <p:nvPr/>
        </p:nvSpPr>
        <p:spPr>
          <a:xfrm>
            <a:off x="2386394" y="941060"/>
            <a:ext cx="4394302" cy="523220"/>
          </a:xfrm>
          <a:prstGeom prst="rect">
            <a:avLst/>
          </a:prstGeom>
        </p:spPr>
        <p:txBody>
          <a:bodyPr wrap="none">
            <a:spAutoFit/>
          </a:bodyPr>
          <a:lstStyle/>
          <a:p>
            <a:r>
              <a:rPr lang="en-US" sz="2800" b="1" dirty="0">
                <a:solidFill>
                  <a:schemeClr val="accent3"/>
                </a:solidFill>
              </a:rPr>
              <a:t>DISTRIBUTED SYSTEMS</a:t>
            </a:r>
          </a:p>
        </p:txBody>
      </p:sp>
    </p:spTree>
    <p:extLst>
      <p:ext uri="{BB962C8B-B14F-4D97-AF65-F5344CB8AC3E}">
        <p14:creationId xmlns:p14="http://schemas.microsoft.com/office/powerpoint/2010/main" val="354694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17</a:t>
            </a:fld>
            <a:endParaRPr lang="en-US"/>
          </a:p>
        </p:txBody>
      </p:sp>
      <p:sp>
        <p:nvSpPr>
          <p:cNvPr id="2" name="Title 1"/>
          <p:cNvSpPr>
            <a:spLocks noGrp="1"/>
          </p:cNvSpPr>
          <p:nvPr>
            <p:ph type="title" idx="4294967295"/>
          </p:nvPr>
        </p:nvSpPr>
        <p:spPr>
          <a:xfrm>
            <a:off x="457200" y="3052763"/>
            <a:ext cx="8229600" cy="752475"/>
          </a:xfrm>
        </p:spPr>
        <p:txBody>
          <a:bodyPr/>
          <a:lstStyle/>
          <a:p>
            <a:r>
              <a:rPr lang="en-US" sz="6600" dirty="0" smtClean="0">
                <a:solidFill>
                  <a:schemeClr val="bg1"/>
                </a:solidFill>
                <a:latin typeface="Montserrat-Bold"/>
                <a:cs typeface="Montserrat-Bold"/>
              </a:rPr>
              <a:t>Key =&gt; Value</a:t>
            </a:r>
            <a:endParaRPr lang="en-US" sz="6600" dirty="0">
              <a:solidFill>
                <a:schemeClr val="bg1"/>
              </a:solidFill>
              <a:latin typeface="Montserrat-Bold"/>
              <a:cs typeface="Montserrat-Bold"/>
            </a:endParaRPr>
          </a:p>
        </p:txBody>
      </p:sp>
      <p:sp>
        <p:nvSpPr>
          <p:cNvPr id="5" name="Rectangle 4"/>
          <p:cNvSpPr/>
          <p:nvPr/>
        </p:nvSpPr>
        <p:spPr>
          <a:xfrm>
            <a:off x="2286000" y="4146576"/>
            <a:ext cx="4572000" cy="2062103"/>
          </a:xfrm>
          <a:prstGeom prst="rect">
            <a:avLst/>
          </a:prstGeom>
        </p:spPr>
        <p:txBody>
          <a:bodyPr>
            <a:spAutoFit/>
          </a:bodyPr>
          <a:lstStyle/>
          <a:p>
            <a:r>
              <a:rPr lang="en-US" sz="3200" dirty="0">
                <a:solidFill>
                  <a:schemeClr val="bg1"/>
                </a:solidFill>
                <a:latin typeface="Ubuntu Condensed"/>
                <a:cs typeface="Ubuntu Condensed"/>
              </a:rPr>
              <a:t>val1 = 1</a:t>
            </a:r>
          </a:p>
          <a:p>
            <a:r>
              <a:rPr lang="en-US" sz="3200" dirty="0">
                <a:solidFill>
                  <a:schemeClr val="bg1"/>
                </a:solidFill>
                <a:latin typeface="Ubuntu Condensed"/>
                <a:cs typeface="Ubuntu Condensed"/>
              </a:rPr>
              <a:t>obj1 = </a:t>
            </a:r>
            <a:r>
              <a:rPr lang="en-US" sz="3200" dirty="0" err="1">
                <a:solidFill>
                  <a:schemeClr val="bg1"/>
                </a:solidFill>
                <a:latin typeface="Ubuntu Condensed"/>
                <a:cs typeface="Ubuntu Condensed"/>
              </a:rPr>
              <a:t>my_bucket.new</a:t>
            </a:r>
            <a:r>
              <a:rPr lang="en-US" sz="3200" dirty="0">
                <a:solidFill>
                  <a:schemeClr val="bg1"/>
                </a:solidFill>
                <a:latin typeface="Ubuntu Condensed"/>
                <a:cs typeface="Ubuntu Condensed"/>
              </a:rPr>
              <a:t>('one')</a:t>
            </a:r>
          </a:p>
          <a:p>
            <a:r>
              <a:rPr lang="en-US" sz="3200" dirty="0">
                <a:solidFill>
                  <a:schemeClr val="bg1"/>
                </a:solidFill>
                <a:latin typeface="Ubuntu Condensed"/>
                <a:cs typeface="Ubuntu Condensed"/>
              </a:rPr>
              <a:t>obj1.data = val1</a:t>
            </a:r>
          </a:p>
          <a:p>
            <a:r>
              <a:rPr lang="en-US" sz="3200" dirty="0">
                <a:solidFill>
                  <a:schemeClr val="bg1"/>
                </a:solidFill>
                <a:latin typeface="Ubuntu Condensed"/>
                <a:cs typeface="Ubuntu Condensed"/>
              </a:rPr>
              <a:t>obj1.store()</a:t>
            </a:r>
          </a:p>
        </p:txBody>
      </p:sp>
    </p:spTree>
    <p:extLst>
      <p:ext uri="{BB962C8B-B14F-4D97-AF65-F5344CB8AC3E}">
        <p14:creationId xmlns:p14="http://schemas.microsoft.com/office/powerpoint/2010/main" val="253182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18</a:t>
            </a:fld>
            <a:endParaRPr lang="en-US"/>
          </a:p>
        </p:txBody>
      </p:sp>
      <p:sp>
        <p:nvSpPr>
          <p:cNvPr id="2" name="Title 1"/>
          <p:cNvSpPr>
            <a:spLocks noGrp="1"/>
          </p:cNvSpPr>
          <p:nvPr>
            <p:ph type="title" idx="4294967295"/>
          </p:nvPr>
        </p:nvSpPr>
        <p:spPr>
          <a:xfrm>
            <a:off x="457200" y="3052763"/>
            <a:ext cx="8229600" cy="752475"/>
          </a:xfrm>
        </p:spPr>
        <p:txBody>
          <a:bodyPr/>
          <a:lstStyle/>
          <a:p>
            <a:r>
              <a:rPr lang="en-US" sz="6600" dirty="0">
                <a:solidFill>
                  <a:schemeClr val="bg1"/>
                </a:solidFill>
                <a:latin typeface="Montserrat-Bold"/>
                <a:cs typeface="Montserrat-Bold"/>
              </a:rPr>
              <a:t>A note on buckets</a:t>
            </a:r>
          </a:p>
        </p:txBody>
      </p:sp>
      <p:sp>
        <p:nvSpPr>
          <p:cNvPr id="5" name="Rectangle 4"/>
          <p:cNvSpPr/>
          <p:nvPr/>
        </p:nvSpPr>
        <p:spPr>
          <a:xfrm>
            <a:off x="2286000" y="4146576"/>
            <a:ext cx="4572000" cy="1077218"/>
          </a:xfrm>
          <a:prstGeom prst="rect">
            <a:avLst/>
          </a:prstGeom>
        </p:spPr>
        <p:txBody>
          <a:bodyPr>
            <a:spAutoFit/>
          </a:bodyPr>
          <a:lstStyle/>
          <a:p>
            <a:r>
              <a:rPr lang="en-US" sz="3200" dirty="0" err="1">
                <a:solidFill>
                  <a:schemeClr val="bg1"/>
                </a:solidFill>
                <a:latin typeface="Ubuntu Condensed"/>
                <a:cs typeface="Ubuntu Condensed"/>
              </a:rPr>
              <a:t>my_bucket</a:t>
            </a:r>
            <a:r>
              <a:rPr lang="en-US" sz="3200" dirty="0">
                <a:solidFill>
                  <a:schemeClr val="bg1"/>
                </a:solidFill>
                <a:latin typeface="Ubuntu Condensed"/>
                <a:cs typeface="Ubuntu Condensed"/>
              </a:rPr>
              <a:t> = </a:t>
            </a:r>
            <a:r>
              <a:rPr lang="en-US" sz="3200" dirty="0" err="1">
                <a:solidFill>
                  <a:schemeClr val="bg1"/>
                </a:solidFill>
                <a:latin typeface="Ubuntu Condensed"/>
                <a:cs typeface="Ubuntu Condensed"/>
              </a:rPr>
              <a:t>client.bucket</a:t>
            </a:r>
            <a:r>
              <a:rPr lang="en-US" sz="3200" dirty="0">
                <a:solidFill>
                  <a:schemeClr val="bg1"/>
                </a:solidFill>
                <a:latin typeface="Ubuntu Condensed"/>
                <a:cs typeface="Ubuntu Condensed"/>
              </a:rPr>
              <a:t>("test”)</a:t>
            </a:r>
          </a:p>
        </p:txBody>
      </p:sp>
      <p:pic>
        <p:nvPicPr>
          <p:cNvPr id="6" name="Picture 5" descr="Happy Bucket1.jpg"/>
          <p:cNvPicPr>
            <a:picLocks noChangeAspect="1"/>
          </p:cNvPicPr>
          <p:nvPr/>
        </p:nvPicPr>
        <p:blipFill>
          <a:blip r:embed="rId3">
            <a:extLst>
              <a:ext uri="{BEBA8EAE-BF5A-486C-A8C5-ECC9F3942E4B}">
                <a14:imgProps xmlns:a14="http://schemas.microsoft.com/office/drawing/2010/main">
                  <a14:imgLayer r:embed="rId4">
                    <a14:imgEffect>
                      <a14:backgroundRemoval t="3329" b="100000" l="0" r="89976">
                        <a14:foregroundMark x1="29110" y1="23460" x2="29110" y2="23460"/>
                        <a14:foregroundMark x1="17041" y1="28220" x2="17041" y2="28220"/>
                        <a14:foregroundMark x1="22253" y1="32981" x2="22253" y2="32981"/>
                        <a14:foregroundMark x1="35245" y1="33323" x2="35245" y2="33323"/>
                        <a14:foregroundMark x1="42061" y1="23118" x2="42061" y2="23118"/>
                        <a14:foregroundMark x1="27506" y1="13223" x2="25902" y2="14810"/>
                        <a14:foregroundMark x1="82277" y1="23647" x2="82277" y2="23647"/>
                        <a14:foregroundMark x1="75221" y1="15868" x2="75221" y2="15868"/>
                        <a14:foregroundMark x1="67041" y1="27878" x2="67041" y2="27878"/>
                        <a14:foregroundMark x1="73857" y1="23118" x2="73857" y2="23118"/>
                        <a14:foregroundMark x1="60465" y1="34754" x2="60465" y2="34754"/>
                        <a14:foregroundMark x1="55453" y1="33696" x2="55453" y2="33696"/>
                        <a14:foregroundMark x1="40898" y1="33167" x2="41379" y2="34381"/>
                        <a14:foregroundMark x1="32037" y1="28936" x2="33641" y2="31581"/>
                      </a14:backgroundRemoval>
                    </a14:imgEffect>
                  </a14:imgLayer>
                </a14:imgProps>
              </a:ext>
              <a:ext uri="{28A0092B-C50C-407E-A947-70E740481C1C}">
                <a14:useLocalDpi xmlns:a14="http://schemas.microsoft.com/office/drawing/2010/main" val="0"/>
              </a:ext>
            </a:extLst>
          </a:blip>
          <a:stretch>
            <a:fillRect/>
          </a:stretch>
        </p:blipFill>
        <p:spPr>
          <a:xfrm>
            <a:off x="2709451" y="-849236"/>
            <a:ext cx="2952788" cy="3805237"/>
          </a:xfrm>
          <a:prstGeom prst="rect">
            <a:avLst/>
          </a:prstGeom>
        </p:spPr>
      </p:pic>
    </p:spTree>
    <p:extLst>
      <p:ext uri="{BB962C8B-B14F-4D97-AF65-F5344CB8AC3E}">
        <p14:creationId xmlns:p14="http://schemas.microsoft.com/office/powerpoint/2010/main" val="422942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6600" b="0" i="0" u="none" strike="noStrike" cap="none" baseline="0">
                <a:solidFill>
                  <a:srgbClr val="000000"/>
                </a:solidFill>
                <a:latin typeface="Franklin Gothic Medium"/>
                <a:ea typeface="Arial"/>
                <a:cs typeface="Franklin Gothic Medium"/>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dirty="0" err="1" smtClean="0">
                <a:solidFill>
                  <a:srgbClr val="FFFFFF"/>
                </a:solidFill>
                <a:latin typeface="Montserrat-Bold"/>
                <a:cs typeface="Montserrat-Bold"/>
              </a:rPr>
              <a:t>Masterless</a:t>
            </a:r>
            <a:endParaRPr lang="en-US" dirty="0">
              <a:solidFill>
                <a:srgbClr val="FFFFFF"/>
              </a:solidFill>
              <a:latin typeface="Montserrat-Bold"/>
              <a:cs typeface="Montserrat-Bold"/>
            </a:endParaRP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19</a:t>
            </a:fld>
            <a:endParaRPr lang="en-US"/>
          </a:p>
        </p:txBody>
      </p:sp>
      <p:sp>
        <p:nvSpPr>
          <p:cNvPr id="6" name="Rectangle 5"/>
          <p:cNvSpPr/>
          <p:nvPr/>
        </p:nvSpPr>
        <p:spPr>
          <a:xfrm>
            <a:off x="1590524" y="4146576"/>
            <a:ext cx="5962952" cy="2554545"/>
          </a:xfrm>
          <a:prstGeom prst="rect">
            <a:avLst/>
          </a:prstGeom>
        </p:spPr>
        <p:txBody>
          <a:bodyPr wrap="square">
            <a:spAutoFit/>
          </a:bodyPr>
          <a:lstStyle/>
          <a:p>
            <a:r>
              <a:rPr lang="en-US" sz="3200" dirty="0">
                <a:solidFill>
                  <a:schemeClr val="bg1"/>
                </a:solidFill>
                <a:latin typeface="Ubuntu Condensed"/>
                <a:cs typeface="Ubuntu Condensed"/>
              </a:rPr>
              <a:t>client = </a:t>
            </a:r>
            <a:r>
              <a:rPr lang="en-US" sz="3200" dirty="0" err="1">
                <a:solidFill>
                  <a:schemeClr val="bg1"/>
                </a:solidFill>
                <a:latin typeface="Ubuntu Condensed"/>
                <a:cs typeface="Ubuntu Condensed"/>
              </a:rPr>
              <a:t>Riak</a:t>
            </a:r>
            <a:r>
              <a:rPr lang="en-US" sz="3200" dirty="0">
                <a:solidFill>
                  <a:schemeClr val="bg1"/>
                </a:solidFill>
                <a:latin typeface="Ubuntu Condensed"/>
                <a:cs typeface="Ubuntu Condensed"/>
              </a:rPr>
              <a:t>::</a:t>
            </a:r>
            <a:r>
              <a:rPr lang="en-US" sz="3200" dirty="0" err="1">
                <a:solidFill>
                  <a:schemeClr val="bg1"/>
                </a:solidFill>
                <a:latin typeface="Ubuntu Condensed"/>
                <a:cs typeface="Ubuntu Condensed"/>
              </a:rPr>
              <a:t>Client.new</a:t>
            </a:r>
            <a:r>
              <a:rPr lang="en-US" sz="3200" dirty="0">
                <a:solidFill>
                  <a:schemeClr val="bg1"/>
                </a:solidFill>
                <a:latin typeface="Ubuntu Condensed"/>
                <a:cs typeface="Ubuntu Condensed"/>
              </a:rPr>
              <a:t>(:nodes =&gt; [</a:t>
            </a:r>
          </a:p>
          <a:p>
            <a:r>
              <a:rPr lang="en-US" sz="3200" dirty="0">
                <a:solidFill>
                  <a:schemeClr val="bg1"/>
                </a:solidFill>
                <a:latin typeface="Ubuntu Condensed"/>
                <a:cs typeface="Ubuntu Condensed"/>
              </a:rPr>
              <a:t>  {:host =&gt; '10.0.0.1'},</a:t>
            </a:r>
          </a:p>
          <a:p>
            <a:r>
              <a:rPr lang="en-US" sz="3200" dirty="0">
                <a:solidFill>
                  <a:schemeClr val="bg1"/>
                </a:solidFill>
                <a:latin typeface="Ubuntu Condensed"/>
                <a:cs typeface="Ubuntu Condensed"/>
              </a:rPr>
              <a:t>  {:host =&gt; '10.0.0.2', :</a:t>
            </a:r>
            <a:r>
              <a:rPr lang="en-US" sz="3200" dirty="0" err="1">
                <a:solidFill>
                  <a:schemeClr val="bg1"/>
                </a:solidFill>
                <a:latin typeface="Ubuntu Condensed"/>
                <a:cs typeface="Ubuntu Condensed"/>
              </a:rPr>
              <a:t>pb_port</a:t>
            </a:r>
            <a:r>
              <a:rPr lang="en-US" sz="3200" dirty="0">
                <a:solidFill>
                  <a:schemeClr val="bg1"/>
                </a:solidFill>
                <a:latin typeface="Ubuntu Condensed"/>
                <a:cs typeface="Ubuntu Condensed"/>
              </a:rPr>
              <a:t> =&gt; 1234},</a:t>
            </a:r>
          </a:p>
          <a:p>
            <a:r>
              <a:rPr lang="en-US" sz="3200" dirty="0">
                <a:solidFill>
                  <a:schemeClr val="bg1"/>
                </a:solidFill>
                <a:latin typeface="Ubuntu Condensed"/>
                <a:cs typeface="Ubuntu Condensed"/>
              </a:rPr>
              <a:t>  {:host =&gt; '10.0.0.3', :</a:t>
            </a:r>
            <a:r>
              <a:rPr lang="en-US" sz="3200" dirty="0" err="1">
                <a:solidFill>
                  <a:schemeClr val="bg1"/>
                </a:solidFill>
                <a:latin typeface="Ubuntu Condensed"/>
                <a:cs typeface="Ubuntu Condensed"/>
              </a:rPr>
              <a:t>pb_port</a:t>
            </a:r>
            <a:r>
              <a:rPr lang="en-US" sz="3200" dirty="0">
                <a:solidFill>
                  <a:schemeClr val="bg1"/>
                </a:solidFill>
                <a:latin typeface="Ubuntu Condensed"/>
                <a:cs typeface="Ubuntu Condensed"/>
              </a:rPr>
              <a:t> =&gt; 5678}</a:t>
            </a:r>
          </a:p>
          <a:p>
            <a:r>
              <a:rPr lang="en-US" sz="3200" dirty="0">
                <a:solidFill>
                  <a:schemeClr val="bg1"/>
                </a:solidFill>
                <a:latin typeface="Ubuntu Condensed"/>
                <a:cs typeface="Ubuntu Condensed"/>
              </a:rPr>
              <a:t>])</a:t>
            </a:r>
          </a:p>
        </p:txBody>
      </p:sp>
    </p:spTree>
    <p:extLst>
      <p:ext uri="{BB962C8B-B14F-4D97-AF65-F5344CB8AC3E}">
        <p14:creationId xmlns:p14="http://schemas.microsoft.com/office/powerpoint/2010/main" val="321393944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p:nvPr/>
        </p:nvSpPr>
        <p:spPr>
          <a:xfrm>
            <a:off x="254000" y="4337624"/>
            <a:ext cx="8432799" cy="906887"/>
          </a:xfrm>
          <a:prstGeom prst="rect">
            <a:avLst/>
          </a:prstGeom>
          <a:noFill/>
          <a:ln>
            <a:noFill/>
          </a:ln>
        </p:spPr>
        <p:txBody>
          <a:bodyPr lIns="0" tIns="0" rIns="0" bIns="0" anchor="t" anchorCtr="0">
            <a:noAutofit/>
          </a:bodyPr>
          <a:lstStyle/>
          <a:p>
            <a:pPr marL="0" marR="0" lvl="0" indent="0" rtl="0">
              <a:spcBef>
                <a:spcPts val="0"/>
              </a:spcBef>
              <a:buSzPct val="25000"/>
              <a:buNone/>
            </a:pPr>
            <a:r>
              <a:rPr lang="en-US" sz="2400" b="1" dirty="0" smtClean="0">
                <a:solidFill>
                  <a:schemeClr val="lt1"/>
                </a:solidFill>
                <a:latin typeface="Montserrat"/>
                <a:ea typeface="Montserrat"/>
                <a:cs typeface="Montserrat"/>
                <a:sym typeface="Montserrat"/>
              </a:rPr>
              <a:t>3/17</a:t>
            </a:r>
            <a:r>
              <a:rPr lang="en-US" sz="2400" b="1" i="0" u="none" strike="noStrike" cap="none" baseline="0" dirty="0" smtClean="0">
                <a:solidFill>
                  <a:schemeClr val="lt1"/>
                </a:solidFill>
                <a:latin typeface="Montserrat"/>
                <a:ea typeface="Montserrat"/>
                <a:cs typeface="Montserrat"/>
                <a:sym typeface="Montserrat"/>
              </a:rPr>
              <a:t>/15</a:t>
            </a:r>
          </a:p>
          <a:p>
            <a:pPr marL="0" marR="0" lvl="0" indent="0" rtl="0">
              <a:spcBef>
                <a:spcPts val="0"/>
              </a:spcBef>
              <a:buSzPct val="25000"/>
              <a:buNone/>
            </a:pPr>
            <a:r>
              <a:rPr lang="en-US" sz="2400" b="1" dirty="0" smtClean="0">
                <a:solidFill>
                  <a:schemeClr val="lt1"/>
                </a:solidFill>
                <a:latin typeface="Montserrat"/>
                <a:ea typeface="Montserrat"/>
                <a:cs typeface="Montserrat"/>
                <a:sym typeface="Montserrat"/>
              </a:rPr>
              <a:t>Matt Brender</a:t>
            </a:r>
          </a:p>
          <a:p>
            <a:pPr marL="0" marR="0" lvl="0" indent="0" rtl="0">
              <a:spcBef>
                <a:spcPts val="0"/>
              </a:spcBef>
              <a:buSzPct val="25000"/>
              <a:buNone/>
            </a:pPr>
            <a:r>
              <a:rPr lang="en-US" sz="2400" b="1" i="0" u="none" strike="noStrike" cap="none" baseline="0" dirty="0" smtClean="0">
                <a:solidFill>
                  <a:schemeClr val="lt1"/>
                </a:solidFill>
                <a:latin typeface="Montserrat"/>
                <a:ea typeface="Montserrat"/>
                <a:cs typeface="Montserrat"/>
                <a:sym typeface="Montserrat"/>
              </a:rPr>
              <a:t>Developer</a:t>
            </a:r>
            <a:r>
              <a:rPr lang="en-US" sz="2400" b="1" i="0" u="none" strike="noStrike" cap="none" dirty="0" smtClean="0">
                <a:solidFill>
                  <a:schemeClr val="lt1"/>
                </a:solidFill>
                <a:latin typeface="Montserrat"/>
                <a:ea typeface="Montserrat"/>
                <a:cs typeface="Montserrat"/>
                <a:sym typeface="Montserrat"/>
              </a:rPr>
              <a:t> Advocate</a:t>
            </a:r>
            <a:endParaRPr lang="en-US" sz="2400" b="1" i="0" u="none" strike="noStrike" cap="none" baseline="0" dirty="0">
              <a:solidFill>
                <a:schemeClr val="lt1"/>
              </a:solidFill>
              <a:latin typeface="Montserrat"/>
              <a:ea typeface="Montserrat"/>
              <a:cs typeface="Montserrat"/>
              <a:sym typeface="Montserrat"/>
            </a:endParaRPr>
          </a:p>
        </p:txBody>
      </p:sp>
      <p:grpSp>
        <p:nvGrpSpPr>
          <p:cNvPr id="196" name="Shape 196"/>
          <p:cNvGrpSpPr/>
          <p:nvPr/>
        </p:nvGrpSpPr>
        <p:grpSpPr>
          <a:xfrm>
            <a:off x="134052" y="482600"/>
            <a:ext cx="6602188" cy="2792061"/>
            <a:chOff x="616652" y="1193800"/>
            <a:chExt cx="6602188" cy="2792061"/>
          </a:xfrm>
        </p:grpSpPr>
        <p:pic>
          <p:nvPicPr>
            <p:cNvPr id="197" name="Shape 197"/>
            <p:cNvPicPr preferRelativeResize="0"/>
            <p:nvPr/>
          </p:nvPicPr>
          <p:blipFill rotWithShape="1">
            <a:blip r:embed="rId3">
              <a:alphaModFix/>
            </a:blip>
            <a:srcRect/>
            <a:stretch/>
          </p:blipFill>
          <p:spPr>
            <a:xfrm>
              <a:off x="616652" y="1193800"/>
              <a:ext cx="6602188" cy="2792061"/>
            </a:xfrm>
            <a:prstGeom prst="rect">
              <a:avLst/>
            </a:prstGeom>
            <a:noFill/>
            <a:ln>
              <a:noFill/>
            </a:ln>
          </p:spPr>
        </p:pic>
        <p:sp>
          <p:nvSpPr>
            <p:cNvPr id="198" name="Shape 198"/>
            <p:cNvSpPr txBox="1"/>
            <p:nvPr/>
          </p:nvSpPr>
          <p:spPr>
            <a:xfrm rot="20828687">
              <a:off x="1226880" y="1825850"/>
              <a:ext cx="3960200" cy="846385"/>
            </a:xfrm>
            <a:prstGeom prst="rect">
              <a:avLst/>
            </a:prstGeom>
            <a:noFill/>
            <a:ln>
              <a:noFill/>
            </a:ln>
          </p:spPr>
          <p:txBody>
            <a:bodyPr lIns="0" tIns="0" rIns="0" bIns="0" anchor="ctr" anchorCtr="0">
              <a:noAutofit/>
            </a:bodyPr>
            <a:lstStyle/>
            <a:p>
              <a:pPr algn="ctr">
                <a:buSzPct val="25000"/>
              </a:pPr>
              <a:r>
                <a:rPr lang="en-US" sz="3600" b="1" i="0" u="none" strike="noStrike" cap="none" baseline="0" dirty="0" smtClean="0">
                  <a:solidFill>
                    <a:schemeClr val="lt1"/>
                  </a:solidFill>
                  <a:latin typeface="Montserrat"/>
                  <a:ea typeface="Montserrat"/>
                  <a:cs typeface="Montserrat"/>
                  <a:sym typeface="Montserrat"/>
                </a:rPr>
                <a:t>CODING WITH</a:t>
              </a:r>
              <a:endParaRPr lang="en-US" sz="3600" b="1" i="0" u="none" strike="noStrike" cap="none" baseline="0" dirty="0">
                <a:solidFill>
                  <a:schemeClr val="lt1"/>
                </a:solidFill>
                <a:latin typeface="Montserrat"/>
                <a:ea typeface="Montserrat"/>
                <a:cs typeface="Montserrat"/>
                <a:sym typeface="Montserrat"/>
              </a:endParaRPr>
            </a:p>
          </p:txBody>
        </p:sp>
        <p:sp>
          <p:nvSpPr>
            <p:cNvPr id="199" name="Shape 199"/>
            <p:cNvSpPr txBox="1"/>
            <p:nvPr/>
          </p:nvSpPr>
          <p:spPr>
            <a:xfrm rot="20828687">
              <a:off x="2975583" y="2667863"/>
              <a:ext cx="3233777" cy="692496"/>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500" b="0" i="0" u="none" strike="noStrike" cap="none" dirty="0" smtClean="0">
                  <a:solidFill>
                    <a:schemeClr val="lt1"/>
                  </a:solidFill>
                  <a:latin typeface="Open Sans"/>
                  <a:ea typeface="Open Sans"/>
                  <a:cs typeface="Open Sans"/>
                  <a:sym typeface="Open Sans"/>
                </a:rPr>
                <a:t>RIAK</a:t>
              </a:r>
            </a:p>
          </p:txBody>
        </p:sp>
      </p:grpSp>
      <p:sp>
        <p:nvSpPr>
          <p:cNvPr id="4" name="Rectangle 3"/>
          <p:cNvSpPr/>
          <p:nvPr/>
        </p:nvSpPr>
        <p:spPr>
          <a:xfrm>
            <a:off x="134052" y="3277308"/>
            <a:ext cx="4293833" cy="954107"/>
          </a:xfrm>
          <a:prstGeom prst="rect">
            <a:avLst/>
          </a:prstGeom>
        </p:spPr>
        <p:txBody>
          <a:bodyPr wrap="none">
            <a:spAutoFit/>
          </a:bodyPr>
          <a:lstStyle/>
          <a:p>
            <a:pPr>
              <a:buSzPct val="25000"/>
            </a:pPr>
            <a:r>
              <a:rPr lang="en-US" sz="2800" b="1" dirty="0" smtClean="0">
                <a:solidFill>
                  <a:schemeClr val="lt1"/>
                </a:solidFill>
                <a:latin typeface="Montserrat"/>
                <a:ea typeface="Montserrat"/>
                <a:cs typeface="Montserrat"/>
                <a:sym typeface="Montserrat"/>
              </a:rPr>
              <a:t>Where to start </a:t>
            </a:r>
          </a:p>
          <a:p>
            <a:pPr>
              <a:buSzPct val="25000"/>
            </a:pPr>
            <a:r>
              <a:rPr lang="en-US" sz="2800" b="1" dirty="0" smtClean="0">
                <a:solidFill>
                  <a:schemeClr val="lt1"/>
                </a:solidFill>
                <a:latin typeface="Montserrat"/>
                <a:ea typeface="Montserrat"/>
                <a:cs typeface="Montserrat"/>
                <a:sym typeface="Montserrat"/>
              </a:rPr>
              <a:t>and where it leads you</a:t>
            </a: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2</a:t>
            </a:fld>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20</a:t>
            </a:fld>
            <a:endParaRPr lang="en-US"/>
          </a:p>
        </p:txBody>
      </p:sp>
      <p:sp>
        <p:nvSpPr>
          <p:cNvPr id="2" name="Title 1"/>
          <p:cNvSpPr>
            <a:spLocks noGrp="1"/>
          </p:cNvSpPr>
          <p:nvPr>
            <p:ph type="title" idx="4294967295"/>
          </p:nvPr>
        </p:nvSpPr>
        <p:spPr>
          <a:xfrm>
            <a:off x="457200" y="2857500"/>
            <a:ext cx="8229600" cy="1143000"/>
          </a:xfrm>
        </p:spPr>
        <p:txBody>
          <a:bodyPr/>
          <a:lstStyle/>
          <a:p>
            <a:r>
              <a:rPr lang="en-US" sz="6600" dirty="0" smtClean="0">
                <a:solidFill>
                  <a:srgbClr val="FFFFFF"/>
                </a:solidFill>
                <a:latin typeface="Montserrat-Bold"/>
                <a:cs typeface="Montserrat-Bold"/>
              </a:rPr>
              <a:t>Fault Tolerant</a:t>
            </a:r>
            <a:endParaRPr lang="en-US" sz="6600" dirty="0">
              <a:solidFill>
                <a:srgbClr val="FFFFFF"/>
              </a:solidFill>
              <a:latin typeface="Montserrat-Bold"/>
              <a:cs typeface="Montserrat-Bold"/>
            </a:endParaRPr>
          </a:p>
        </p:txBody>
      </p:sp>
      <p:sp>
        <p:nvSpPr>
          <p:cNvPr id="5" name="Rectangle 4"/>
          <p:cNvSpPr/>
          <p:nvPr/>
        </p:nvSpPr>
        <p:spPr>
          <a:xfrm>
            <a:off x="2286000" y="4146576"/>
            <a:ext cx="4572000" cy="584776"/>
          </a:xfrm>
          <a:prstGeom prst="rect">
            <a:avLst/>
          </a:prstGeom>
        </p:spPr>
        <p:txBody>
          <a:bodyPr>
            <a:spAutoFit/>
          </a:bodyPr>
          <a:lstStyle/>
          <a:p>
            <a:pPr algn="ctr"/>
            <a:r>
              <a:rPr lang="en-US" sz="3200" dirty="0" smtClean="0">
                <a:solidFill>
                  <a:schemeClr val="bg1"/>
                </a:solidFill>
                <a:latin typeface="Ubuntu Condensed"/>
                <a:cs typeface="Ubuntu Condensed"/>
              </a:rPr>
              <a:t>&amp; Highly Available</a:t>
            </a:r>
            <a:endParaRPr lang="en-US" sz="3200" dirty="0">
              <a:solidFill>
                <a:schemeClr val="bg1"/>
              </a:solidFill>
              <a:latin typeface="Ubuntu Condensed"/>
              <a:cs typeface="Ubuntu Condensed"/>
            </a:endParaRPr>
          </a:p>
        </p:txBody>
      </p:sp>
    </p:spTree>
    <p:extLst>
      <p:ext uri="{BB962C8B-B14F-4D97-AF65-F5344CB8AC3E}">
        <p14:creationId xmlns:p14="http://schemas.microsoft.com/office/powerpoint/2010/main" val="133021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smtClean="0">
                <a:solidFill>
                  <a:srgbClr val="FFFFFF"/>
                </a:solidFill>
                <a:latin typeface="Montserrat-Bold"/>
                <a:cs typeface="Montserrat-Bold"/>
              </a:rPr>
              <a:t>Ops-friendly</a:t>
            </a:r>
            <a:endParaRPr lang="en-US" sz="6600" dirty="0">
              <a:solidFill>
                <a:srgbClr val="FFFFFF"/>
              </a:solidFill>
              <a:latin typeface="Montserrat-Bold"/>
              <a:cs typeface="Montserrat-Bold"/>
            </a:endParaRPr>
          </a:p>
        </p:txBody>
      </p:sp>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21</a:t>
            </a:fld>
            <a:endParaRPr lang="en-US"/>
          </a:p>
        </p:txBody>
      </p:sp>
      <p:sp>
        <p:nvSpPr>
          <p:cNvPr id="5" name="Rectangle 4"/>
          <p:cNvSpPr/>
          <p:nvPr/>
        </p:nvSpPr>
        <p:spPr>
          <a:xfrm>
            <a:off x="2168072" y="4146576"/>
            <a:ext cx="4807857" cy="1569660"/>
          </a:xfrm>
          <a:prstGeom prst="rect">
            <a:avLst/>
          </a:prstGeom>
        </p:spPr>
        <p:txBody>
          <a:bodyPr wrap="square">
            <a:spAutoFit/>
          </a:bodyPr>
          <a:lstStyle/>
          <a:p>
            <a:pPr algn="ctr"/>
            <a:r>
              <a:rPr lang="en-US" sz="3200" dirty="0" err="1">
                <a:solidFill>
                  <a:schemeClr val="bg1"/>
                </a:solidFill>
                <a:latin typeface="Ubuntu Condensed"/>
                <a:cs typeface="Ubuntu Condensed"/>
              </a:rPr>
              <a:t>riak</a:t>
            </a:r>
            <a:r>
              <a:rPr lang="en-US" sz="3200" dirty="0">
                <a:solidFill>
                  <a:schemeClr val="bg1"/>
                </a:solidFill>
                <a:latin typeface="Ubuntu Condensed"/>
                <a:cs typeface="Ubuntu Condensed"/>
              </a:rPr>
              <a:t>-admin cluster </a:t>
            </a:r>
            <a:r>
              <a:rPr lang="en-US" sz="3200" dirty="0" smtClean="0">
                <a:solidFill>
                  <a:schemeClr val="bg1"/>
                </a:solidFill>
                <a:latin typeface="Ubuntu Condensed"/>
                <a:cs typeface="Ubuntu Condensed"/>
              </a:rPr>
              <a:t>join</a:t>
            </a:r>
          </a:p>
          <a:p>
            <a:pPr algn="ctr"/>
            <a:r>
              <a:rPr lang="en-US" sz="3200" dirty="0" smtClean="0">
                <a:solidFill>
                  <a:schemeClr val="bg1"/>
                </a:solidFill>
                <a:latin typeface="Ubuntu Condensed"/>
                <a:cs typeface="Ubuntu Condensed"/>
              </a:rPr>
              <a:t>or</a:t>
            </a:r>
          </a:p>
          <a:p>
            <a:pPr algn="ctr"/>
            <a:r>
              <a:rPr lang="en-US" sz="3200" dirty="0" err="1" smtClean="0">
                <a:solidFill>
                  <a:schemeClr val="bg1"/>
                </a:solidFill>
                <a:latin typeface="Ubuntu Condensed"/>
                <a:cs typeface="Ubuntu Condensed"/>
              </a:rPr>
              <a:t>riak</a:t>
            </a:r>
            <a:r>
              <a:rPr lang="en-US" sz="3200" dirty="0" smtClean="0">
                <a:solidFill>
                  <a:schemeClr val="bg1"/>
                </a:solidFill>
                <a:latin typeface="Ubuntu Condensed"/>
                <a:cs typeface="Ubuntu Condensed"/>
              </a:rPr>
              <a:t>-admin cluster leave</a:t>
            </a:r>
            <a:endParaRPr lang="en-US" sz="3200" dirty="0">
              <a:latin typeface="Ubuntu Condensed"/>
              <a:cs typeface="Ubuntu Condensed"/>
            </a:endParaRPr>
          </a:p>
        </p:txBody>
      </p:sp>
    </p:spTree>
    <p:extLst>
      <p:ext uri="{BB962C8B-B14F-4D97-AF65-F5344CB8AC3E}">
        <p14:creationId xmlns:p14="http://schemas.microsoft.com/office/powerpoint/2010/main" val="1854252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smtClean="0">
                <a:solidFill>
                  <a:srgbClr val="FFFFFF"/>
                </a:solidFill>
                <a:latin typeface="Montserrat-Bold"/>
                <a:cs typeface="Montserrat-Bold"/>
              </a:rPr>
              <a:t>Queries &amp; Search</a:t>
            </a:r>
            <a:endParaRPr lang="en-US" sz="6600" dirty="0">
              <a:solidFill>
                <a:srgbClr val="FFFFFF"/>
              </a:solidFill>
              <a:latin typeface="Montserrat-Bold"/>
              <a:cs typeface="Montserrat-Bold"/>
            </a:endParaRPr>
          </a:p>
        </p:txBody>
      </p:sp>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22</a:t>
            </a:fld>
            <a:endParaRPr lang="en-US"/>
          </a:p>
        </p:txBody>
      </p:sp>
      <p:sp>
        <p:nvSpPr>
          <p:cNvPr id="9" name="Rectangle 8"/>
          <p:cNvSpPr/>
          <p:nvPr/>
        </p:nvSpPr>
        <p:spPr>
          <a:xfrm>
            <a:off x="2285999" y="4033762"/>
            <a:ext cx="6047619" cy="2554545"/>
          </a:xfrm>
          <a:prstGeom prst="rect">
            <a:avLst/>
          </a:prstGeom>
        </p:spPr>
        <p:txBody>
          <a:bodyPr wrap="square">
            <a:spAutoFit/>
          </a:bodyPr>
          <a:lstStyle/>
          <a:p>
            <a:r>
              <a:rPr lang="en-US" sz="3200" dirty="0" err="1" smtClean="0">
                <a:solidFill>
                  <a:schemeClr val="bg1"/>
                </a:solidFill>
                <a:latin typeface="Ubuntu Condensed"/>
                <a:cs typeface="Ubuntu Condensed"/>
              </a:rPr>
              <a:t>Riak</a:t>
            </a:r>
            <a:r>
              <a:rPr lang="en-US" sz="3200" dirty="0">
                <a:solidFill>
                  <a:schemeClr val="bg1"/>
                </a:solidFill>
                <a:latin typeface="Ubuntu Condensed"/>
                <a:cs typeface="Ubuntu Condensed"/>
              </a:rPr>
              <a:t>::</a:t>
            </a:r>
            <a:r>
              <a:rPr lang="en-US" sz="3200" dirty="0" err="1">
                <a:solidFill>
                  <a:schemeClr val="bg1"/>
                </a:solidFill>
                <a:latin typeface="Ubuntu Condensed"/>
                <a:cs typeface="Ubuntu Condensed"/>
              </a:rPr>
              <a:t>MapReduce.new</a:t>
            </a:r>
            <a:r>
              <a:rPr lang="en-US" sz="3200" dirty="0">
                <a:solidFill>
                  <a:schemeClr val="bg1"/>
                </a:solidFill>
                <a:latin typeface="Ubuntu Condensed"/>
                <a:cs typeface="Ubuntu Condensed"/>
              </a:rPr>
              <a:t>(client).</a:t>
            </a:r>
          </a:p>
          <a:p>
            <a:r>
              <a:rPr lang="en-US" sz="3200" dirty="0">
                <a:solidFill>
                  <a:schemeClr val="bg1"/>
                </a:solidFill>
                <a:latin typeface="Ubuntu Condensed"/>
                <a:cs typeface="Ubuntu Condensed"/>
              </a:rPr>
              <a:t>                add("</a:t>
            </a:r>
            <a:r>
              <a:rPr lang="en-US" sz="3200" dirty="0" err="1">
                <a:solidFill>
                  <a:schemeClr val="bg1"/>
                </a:solidFill>
                <a:latin typeface="Ubuntu Condensed"/>
                <a:cs typeface="Ubuntu Condensed"/>
              </a:rPr>
              <a:t>artists","Beatles</a:t>
            </a:r>
            <a:r>
              <a:rPr lang="en-US" sz="3200" dirty="0">
                <a:solidFill>
                  <a:schemeClr val="bg1"/>
                </a:solidFill>
                <a:latin typeface="Ubuntu Condensed"/>
                <a:cs typeface="Ubuntu Condensed"/>
              </a:rPr>
              <a:t>").</a:t>
            </a:r>
          </a:p>
          <a:p>
            <a:r>
              <a:rPr lang="en-US" sz="3200" dirty="0">
                <a:solidFill>
                  <a:schemeClr val="bg1"/>
                </a:solidFill>
                <a:latin typeface="Ubuntu Condensed"/>
                <a:cs typeface="Ubuntu Condensed"/>
              </a:rPr>
              <a:t>                link(:bucket =&gt; "albums").</a:t>
            </a:r>
          </a:p>
          <a:p>
            <a:r>
              <a:rPr lang="en-US" sz="3200" dirty="0">
                <a:solidFill>
                  <a:schemeClr val="bg1"/>
                </a:solidFill>
                <a:latin typeface="Ubuntu Condensed"/>
                <a:cs typeface="Ubuntu Condensed"/>
              </a:rPr>
              <a:t>                map</a:t>
            </a:r>
            <a:r>
              <a:rPr lang="en-US" sz="3200" dirty="0" smtClean="0">
                <a:solidFill>
                  <a:schemeClr val="bg1"/>
                </a:solidFill>
                <a:latin typeface="Ubuntu Condensed"/>
                <a:cs typeface="Ubuntu Condensed"/>
              </a:rPr>
              <a:t>(*)</a:t>
            </a:r>
            <a:r>
              <a:rPr lang="en-US" sz="3200" dirty="0">
                <a:solidFill>
                  <a:schemeClr val="bg1"/>
                </a:solidFill>
                <a:latin typeface="Ubuntu Condensed"/>
                <a:cs typeface="Ubuntu Condensed"/>
              </a:rPr>
              <a:t>.run</a:t>
            </a:r>
          </a:p>
          <a:p>
            <a:endParaRPr lang="en-US" sz="3200" dirty="0">
              <a:solidFill>
                <a:schemeClr val="bg1"/>
              </a:solidFill>
              <a:latin typeface="Ubuntu Condensed"/>
              <a:cs typeface="Ubuntu Condensed"/>
            </a:endParaRPr>
          </a:p>
        </p:txBody>
      </p:sp>
    </p:spTree>
    <p:extLst>
      <p:ext uri="{BB962C8B-B14F-4D97-AF65-F5344CB8AC3E}">
        <p14:creationId xmlns:p14="http://schemas.microsoft.com/office/powerpoint/2010/main" val="32130479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idx="12"/>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23</a:t>
            </a:fld>
            <a:endParaRPr lang="en-US" dirty="0">
              <a:latin typeface="Arial"/>
              <a:cs typeface="Arial"/>
            </a:endParaRPr>
          </a:p>
        </p:txBody>
      </p:sp>
      <p:sp>
        <p:nvSpPr>
          <p:cNvPr id="7" name="Rectangle 10"/>
          <p:cNvSpPr/>
          <p:nvPr/>
        </p:nvSpPr>
        <p:spPr>
          <a:xfrm>
            <a:off x="583659" y="2131966"/>
            <a:ext cx="2576895" cy="3650420"/>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9673">
                <a:moveTo>
                  <a:pt x="3101226" y="0"/>
                </a:moveTo>
                <a:lnTo>
                  <a:pt x="3581177" y="7384"/>
                </a:lnTo>
                <a:lnTo>
                  <a:pt x="3581177" y="2569673"/>
                </a:lnTo>
                <a:lnTo>
                  <a:pt x="0" y="2569673"/>
                </a:lnTo>
                <a:lnTo>
                  <a:pt x="0" y="7384"/>
                </a:lnTo>
                <a:lnTo>
                  <a:pt x="504937" y="10214"/>
                </a:ln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000" dirty="0" smtClean="0">
                <a:solidFill>
                  <a:srgbClr val="272727"/>
                </a:solidFill>
                <a:latin typeface="Ubuntu Condensed"/>
                <a:cs typeface="Ubuntu Condensed"/>
              </a:rPr>
              <a:t>Apache </a:t>
            </a:r>
            <a:r>
              <a:rPr lang="en-US" sz="2000" dirty="0">
                <a:solidFill>
                  <a:srgbClr val="272727"/>
                </a:solidFill>
                <a:latin typeface="Ubuntu Condensed"/>
                <a:cs typeface="Ubuntu Condensed"/>
              </a:rPr>
              <a:t>Solr full-text </a:t>
            </a:r>
            <a:r>
              <a:rPr lang="en-US" sz="2000" dirty="0" smtClean="0">
                <a:solidFill>
                  <a:srgbClr val="272727"/>
                </a:solidFill>
                <a:latin typeface="Ubuntu Condensed"/>
                <a:cs typeface="Ubuntu Condensed"/>
              </a:rPr>
              <a:t>search</a:t>
            </a:r>
            <a:endParaRPr lang="en-US" sz="2000" dirty="0">
              <a:solidFill>
                <a:srgbClr val="272727"/>
              </a:solidFill>
              <a:latin typeface="Ubuntu Condensed"/>
              <a:cs typeface="Ubuntu Condensed"/>
            </a:endParaRPr>
          </a:p>
          <a:p>
            <a:pPr marL="285750" indent="-285750">
              <a:buFont typeface="Arial"/>
              <a:buChar char="•"/>
            </a:pPr>
            <a:r>
              <a:rPr lang="en-US" sz="2000" dirty="0">
                <a:solidFill>
                  <a:srgbClr val="272727"/>
                </a:solidFill>
                <a:latin typeface="Ubuntu Condensed"/>
                <a:cs typeface="Ubuntu Condensed"/>
              </a:rPr>
              <a:t>Support for Solr’s client query </a:t>
            </a:r>
            <a:r>
              <a:rPr lang="en-US" sz="2000" dirty="0" smtClean="0">
                <a:solidFill>
                  <a:srgbClr val="272727"/>
                </a:solidFill>
                <a:latin typeface="Ubuntu Condensed"/>
                <a:cs typeface="Ubuntu Condensed"/>
              </a:rPr>
              <a:t>APIs  </a:t>
            </a:r>
          </a:p>
          <a:p>
            <a:pPr marL="742950" lvl="1" indent="-285750">
              <a:buFont typeface="Arial"/>
              <a:buChar char="•"/>
            </a:pPr>
            <a:endParaRPr lang="en-US" sz="2000" dirty="0">
              <a:solidFill>
                <a:srgbClr val="272727"/>
              </a:solidFill>
              <a:latin typeface="Ubuntu Condensed"/>
              <a:cs typeface="Ubuntu Condensed"/>
            </a:endParaRPr>
          </a:p>
          <a:p>
            <a:pPr marL="742950" lvl="1" indent="-285750">
              <a:buFont typeface="Arial"/>
              <a:buChar char="•"/>
            </a:pPr>
            <a:endParaRPr lang="en-US" sz="2000" dirty="0" smtClean="0">
              <a:solidFill>
                <a:srgbClr val="272727"/>
              </a:solidFill>
              <a:latin typeface="Ubuntu Condensed"/>
              <a:cs typeface="Ubuntu Condensed"/>
            </a:endParaRPr>
          </a:p>
          <a:p>
            <a:pPr marL="742950" lvl="1" indent="-285750">
              <a:buFont typeface="Arial"/>
              <a:buChar char="•"/>
            </a:pPr>
            <a:endParaRPr lang="en-US" sz="2000" dirty="0">
              <a:solidFill>
                <a:srgbClr val="272727"/>
              </a:solidFill>
              <a:latin typeface="Ubuntu Condensed"/>
              <a:cs typeface="Ubuntu Condensed"/>
            </a:endParaRPr>
          </a:p>
          <a:p>
            <a:pPr lvl="1"/>
            <a:endParaRPr lang="en-US" sz="2000" dirty="0">
              <a:solidFill>
                <a:srgbClr val="272727"/>
              </a:solidFill>
              <a:latin typeface="Ubuntu Condensed"/>
              <a:cs typeface="Ubuntu Condensed"/>
            </a:endParaRPr>
          </a:p>
        </p:txBody>
      </p:sp>
      <p:sp>
        <p:nvSpPr>
          <p:cNvPr id="8" name="Rectangle 10"/>
          <p:cNvSpPr/>
          <p:nvPr/>
        </p:nvSpPr>
        <p:spPr>
          <a:xfrm>
            <a:off x="3267207" y="2131966"/>
            <a:ext cx="2576895" cy="3650420"/>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28782 w 3581177"/>
              <a:gd name="connsiteY5" fmla="*/ 18400 h 2569673"/>
              <a:gd name="connsiteX0" fmla="*/ 336537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28782 w 3581177"/>
              <a:gd name="connsiteY5" fmla="*/ 18400 h 2569673"/>
              <a:gd name="connsiteX0" fmla="*/ 336537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16775 w 3581177"/>
              <a:gd name="connsiteY5" fmla="*/ 10214 h 256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9673">
                <a:moveTo>
                  <a:pt x="3365376" y="0"/>
                </a:moveTo>
                <a:lnTo>
                  <a:pt x="3581177" y="7384"/>
                </a:lnTo>
                <a:lnTo>
                  <a:pt x="3581177" y="2569673"/>
                </a:lnTo>
                <a:lnTo>
                  <a:pt x="0" y="2569673"/>
                </a:lnTo>
                <a:lnTo>
                  <a:pt x="0" y="7384"/>
                </a:lnTo>
                <a:cubicBezTo>
                  <a:pt x="168312" y="8327"/>
                  <a:pt x="48463" y="9271"/>
                  <a:pt x="216775" y="10214"/>
                </a:cubicBez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000" dirty="0" smtClean="0">
                <a:solidFill>
                  <a:srgbClr val="272727"/>
                </a:solidFill>
                <a:latin typeface="Ubuntu Condensed"/>
                <a:cs typeface="Ubuntu Condensed"/>
              </a:rPr>
              <a:t>Tag </a:t>
            </a:r>
            <a:r>
              <a:rPr lang="en-US" sz="2000" dirty="0">
                <a:solidFill>
                  <a:srgbClr val="272727"/>
                </a:solidFill>
                <a:latin typeface="Ubuntu Condensed"/>
                <a:cs typeface="Ubuntu Condensed"/>
              </a:rPr>
              <a:t>objects with one or more </a:t>
            </a:r>
            <a:r>
              <a:rPr lang="en-US" sz="2000" dirty="0" smtClean="0">
                <a:solidFill>
                  <a:srgbClr val="272727"/>
                </a:solidFill>
                <a:latin typeface="Ubuntu Condensed"/>
                <a:cs typeface="Ubuntu Condensed"/>
              </a:rPr>
              <a:t>query values</a:t>
            </a:r>
            <a:endParaRPr lang="en-US" sz="2000" dirty="0">
              <a:solidFill>
                <a:srgbClr val="272727"/>
              </a:solidFill>
              <a:latin typeface="Ubuntu Condensed"/>
              <a:cs typeface="Ubuntu Condensed"/>
            </a:endParaRPr>
          </a:p>
          <a:p>
            <a:pPr marL="285750" indent="-285750">
              <a:buFont typeface="Arial"/>
              <a:buChar char="•"/>
            </a:pPr>
            <a:r>
              <a:rPr lang="en-US" sz="2000" dirty="0">
                <a:solidFill>
                  <a:srgbClr val="272727"/>
                </a:solidFill>
                <a:latin typeface="Ubuntu Condensed"/>
                <a:cs typeface="Ubuntu Condensed"/>
              </a:rPr>
              <a:t>Index integers or strings</a:t>
            </a:r>
          </a:p>
          <a:p>
            <a:pPr marL="285750" indent="-285750">
              <a:buFont typeface="Arial"/>
              <a:buChar char="•"/>
            </a:pPr>
            <a:r>
              <a:rPr lang="en-US" sz="2000" dirty="0">
                <a:solidFill>
                  <a:srgbClr val="272727"/>
                </a:solidFill>
                <a:latin typeface="Ubuntu Condensed"/>
                <a:cs typeface="Ubuntu Condensed"/>
              </a:rPr>
              <a:t>Exact matches or ranges of </a:t>
            </a:r>
            <a:r>
              <a:rPr lang="en-US" sz="2000" dirty="0" smtClean="0">
                <a:solidFill>
                  <a:srgbClr val="272727"/>
                </a:solidFill>
                <a:latin typeface="Ubuntu Condensed"/>
                <a:cs typeface="Ubuntu Condensed"/>
              </a:rPr>
              <a:t>values</a:t>
            </a:r>
          </a:p>
          <a:p>
            <a:pPr marL="285750" indent="-285750">
              <a:buFont typeface="Arial"/>
              <a:buChar char="•"/>
            </a:pPr>
            <a:endParaRPr lang="en-US" sz="2000" dirty="0">
              <a:solidFill>
                <a:srgbClr val="272727"/>
              </a:solidFill>
              <a:latin typeface="Ubuntu Condensed"/>
              <a:cs typeface="Ubuntu Condensed"/>
            </a:endParaRPr>
          </a:p>
        </p:txBody>
      </p:sp>
      <p:sp>
        <p:nvSpPr>
          <p:cNvPr id="9" name="Rectangle 10"/>
          <p:cNvSpPr/>
          <p:nvPr/>
        </p:nvSpPr>
        <p:spPr>
          <a:xfrm>
            <a:off x="5983446" y="2139759"/>
            <a:ext cx="2576895" cy="3639931"/>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324836 w 3581177"/>
              <a:gd name="connsiteY5" fmla="*/ 10214 h 2569673"/>
              <a:gd name="connsiteX0" fmla="*/ 3233301 w 3581177"/>
              <a:gd name="connsiteY0" fmla="*/ 802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5" fmla="*/ 324836 w 3581177"/>
              <a:gd name="connsiteY5" fmla="*/ 2830 h 256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2289">
                <a:moveTo>
                  <a:pt x="3233301" y="802"/>
                </a:moveTo>
                <a:lnTo>
                  <a:pt x="3581177" y="0"/>
                </a:lnTo>
                <a:lnTo>
                  <a:pt x="3581177" y="2562289"/>
                </a:lnTo>
                <a:lnTo>
                  <a:pt x="0" y="2562289"/>
                </a:lnTo>
                <a:lnTo>
                  <a:pt x="0" y="0"/>
                </a:lnTo>
                <a:lnTo>
                  <a:pt x="324836" y="2830"/>
                </a:ln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000" dirty="0" smtClean="0">
                <a:solidFill>
                  <a:srgbClr val="272727"/>
                </a:solidFill>
                <a:latin typeface="Ubuntu Condensed"/>
                <a:cs typeface="Ubuntu Condensed"/>
              </a:rPr>
              <a:t>Filter documents </a:t>
            </a:r>
            <a:r>
              <a:rPr lang="en-US" sz="2000" dirty="0">
                <a:solidFill>
                  <a:srgbClr val="272727"/>
                </a:solidFill>
                <a:latin typeface="Ubuntu Condensed"/>
                <a:cs typeface="Ubuntu Condensed"/>
              </a:rPr>
              <a:t>by tag</a:t>
            </a:r>
          </a:p>
          <a:p>
            <a:pPr marL="285750" indent="-285750">
              <a:buFont typeface="Arial"/>
              <a:buChar char="•"/>
            </a:pPr>
            <a:r>
              <a:rPr lang="en-US" sz="2000" dirty="0">
                <a:solidFill>
                  <a:srgbClr val="272727"/>
                </a:solidFill>
                <a:latin typeface="Ubuntu Condensed"/>
                <a:cs typeface="Ubuntu Condensed"/>
              </a:rPr>
              <a:t>Count words in documents</a:t>
            </a:r>
          </a:p>
          <a:p>
            <a:pPr marL="285750" indent="-285750">
              <a:buFont typeface="Arial"/>
              <a:buChar char="•"/>
            </a:pPr>
            <a:r>
              <a:rPr lang="en-US" sz="2000" dirty="0">
                <a:solidFill>
                  <a:srgbClr val="272727"/>
                </a:solidFill>
                <a:latin typeface="Ubuntu Condensed"/>
                <a:cs typeface="Ubuntu Condensed"/>
              </a:rPr>
              <a:t>Extract links to related </a:t>
            </a:r>
            <a:r>
              <a:rPr lang="en-US" sz="2000" dirty="0" smtClean="0">
                <a:solidFill>
                  <a:srgbClr val="272727"/>
                </a:solidFill>
                <a:latin typeface="Ubuntu Condensed"/>
                <a:cs typeface="Ubuntu Condensed"/>
              </a:rPr>
              <a:t>data</a:t>
            </a:r>
          </a:p>
          <a:p>
            <a:pPr marL="742950" lvl="1" indent="-285750">
              <a:buFont typeface="Arial"/>
              <a:buChar char="•"/>
            </a:pPr>
            <a:endParaRPr lang="en-US" sz="2000" dirty="0">
              <a:solidFill>
                <a:srgbClr val="272727"/>
              </a:solidFill>
              <a:latin typeface="Ubuntu Condensed"/>
              <a:cs typeface="Ubuntu Condensed"/>
            </a:endParaRPr>
          </a:p>
          <a:p>
            <a:pPr marL="742950" lvl="1" indent="-285750">
              <a:buFont typeface="Arial"/>
              <a:buChar char="•"/>
            </a:pPr>
            <a:endParaRPr lang="en-US" sz="2000" dirty="0" smtClean="0">
              <a:solidFill>
                <a:srgbClr val="272727"/>
              </a:solidFill>
              <a:latin typeface="Ubuntu Condensed"/>
              <a:cs typeface="Ubuntu Condensed"/>
            </a:endParaRPr>
          </a:p>
        </p:txBody>
      </p:sp>
      <p:sp>
        <p:nvSpPr>
          <p:cNvPr id="12" name="Rectangle 11"/>
          <p:cNvSpPr/>
          <p:nvPr/>
        </p:nvSpPr>
        <p:spPr>
          <a:xfrm>
            <a:off x="641160" y="1710615"/>
            <a:ext cx="2461891" cy="886053"/>
          </a:xfrm>
          <a:prstGeom prst="rect">
            <a:avLst/>
          </a:prstGeom>
          <a:solidFill>
            <a:srgbClr val="E8821B"/>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272727"/>
                </a:solidFill>
                <a:latin typeface="Arial"/>
                <a:cs typeface="Arial"/>
              </a:rPr>
              <a:t>Riak Search</a:t>
            </a:r>
            <a:endParaRPr lang="en-US" sz="2800" b="1" dirty="0">
              <a:solidFill>
                <a:srgbClr val="272727"/>
              </a:solidFill>
              <a:latin typeface="Arial"/>
              <a:cs typeface="Arial"/>
            </a:endParaRPr>
          </a:p>
        </p:txBody>
      </p:sp>
      <p:sp>
        <p:nvSpPr>
          <p:cNvPr id="13" name="Rectangle 12"/>
          <p:cNvSpPr/>
          <p:nvPr/>
        </p:nvSpPr>
        <p:spPr>
          <a:xfrm>
            <a:off x="3322287" y="1710615"/>
            <a:ext cx="2461891" cy="886053"/>
          </a:xfrm>
          <a:prstGeom prst="rect">
            <a:avLst/>
          </a:prstGeom>
          <a:solidFill>
            <a:srgbClr val="E8821B"/>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000"/>
              </a:spcAft>
            </a:pPr>
            <a:r>
              <a:rPr lang="en-US" sz="2800" b="1" dirty="0" smtClean="0">
                <a:solidFill>
                  <a:srgbClr val="272727"/>
                </a:solidFill>
                <a:latin typeface="Arial"/>
                <a:cs typeface="Arial"/>
              </a:rPr>
              <a:t>Secondary Indexes</a:t>
            </a:r>
            <a:endParaRPr lang="en-US" sz="2800" b="1" dirty="0">
              <a:solidFill>
                <a:srgbClr val="272727"/>
              </a:solidFill>
              <a:latin typeface="Arial"/>
              <a:cs typeface="Arial"/>
            </a:endParaRPr>
          </a:p>
        </p:txBody>
      </p:sp>
      <p:sp>
        <p:nvSpPr>
          <p:cNvPr id="14" name="Rectangle 13"/>
          <p:cNvSpPr/>
          <p:nvPr/>
        </p:nvSpPr>
        <p:spPr>
          <a:xfrm>
            <a:off x="6053541" y="1710615"/>
            <a:ext cx="2461891" cy="886053"/>
          </a:xfrm>
          <a:prstGeom prst="rect">
            <a:avLst/>
          </a:prstGeom>
          <a:solidFill>
            <a:srgbClr val="E8821B"/>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000"/>
              </a:spcAft>
            </a:pPr>
            <a:r>
              <a:rPr lang="en-US" sz="2800" b="1" dirty="0" smtClean="0">
                <a:solidFill>
                  <a:srgbClr val="272727"/>
                </a:solidFill>
                <a:latin typeface="Arial"/>
                <a:cs typeface="Arial"/>
              </a:rPr>
              <a:t>MapReduce</a:t>
            </a:r>
            <a:endParaRPr lang="en-US" sz="2800" b="1" dirty="0">
              <a:solidFill>
                <a:srgbClr val="272727"/>
              </a:solidFill>
              <a:latin typeface="Arial"/>
              <a:cs typeface="Arial"/>
            </a:endParaRPr>
          </a:p>
        </p:txBody>
      </p:sp>
      <p:sp>
        <p:nvSpPr>
          <p:cNvPr id="15" name="TextBox 14"/>
          <p:cNvSpPr txBox="1"/>
          <p:nvPr/>
        </p:nvSpPr>
        <p:spPr>
          <a:xfrm>
            <a:off x="2917748" y="620161"/>
            <a:ext cx="3251266" cy="553998"/>
          </a:xfrm>
          <a:prstGeom prst="rect">
            <a:avLst/>
          </a:prstGeom>
          <a:noFill/>
        </p:spPr>
        <p:txBody>
          <a:bodyPr wrap="none" lIns="0" tIns="0" rIns="0" bIns="0" rtlCol="0">
            <a:spAutoFit/>
          </a:bodyPr>
          <a:lstStyle/>
          <a:p>
            <a:pPr algn="ctr"/>
            <a:r>
              <a:rPr lang="en-US" sz="3600" b="1" dirty="0" smtClean="0">
                <a:solidFill>
                  <a:schemeClr val="bg1"/>
                </a:solidFill>
                <a:latin typeface="Open Sans"/>
                <a:cs typeface="Open Sans"/>
              </a:rPr>
              <a:t>Search in </a:t>
            </a:r>
            <a:r>
              <a:rPr lang="en-US" sz="3600" b="1" dirty="0" err="1" smtClean="0">
                <a:solidFill>
                  <a:schemeClr val="bg1"/>
                </a:solidFill>
                <a:latin typeface="Open Sans"/>
                <a:cs typeface="Open Sans"/>
              </a:rPr>
              <a:t>Riak</a:t>
            </a:r>
            <a:endParaRPr lang="en-US" sz="3600" b="1" dirty="0">
              <a:solidFill>
                <a:schemeClr val="bg1"/>
              </a:solidFill>
              <a:latin typeface="Open Sans"/>
              <a:cs typeface="Open Sans"/>
            </a:endParaRPr>
          </a:p>
        </p:txBody>
      </p:sp>
    </p:spTree>
    <p:extLst>
      <p:ext uri="{BB962C8B-B14F-4D97-AF65-F5344CB8AC3E}">
        <p14:creationId xmlns:p14="http://schemas.microsoft.com/office/powerpoint/2010/main" val="29978215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45418" y="2820288"/>
            <a:ext cx="2049811" cy="3093155"/>
          </a:xfrm>
          <a:prstGeom prst="rect">
            <a:avLst/>
          </a:prstGeom>
          <a:noFill/>
        </p:spPr>
        <p:txBody>
          <a:bodyPr wrap="square" lIns="0" tIns="0" rIns="0" bIns="0" rtlCol="0">
            <a:spAutoFit/>
          </a:bodyPr>
          <a:lstStyle/>
          <a:p>
            <a:pPr>
              <a:spcAft>
                <a:spcPts val="1800"/>
              </a:spcAft>
            </a:pPr>
            <a:r>
              <a:rPr lang="en-US" dirty="0" smtClean="0">
                <a:solidFill>
                  <a:schemeClr val="bg1"/>
                </a:solidFill>
                <a:latin typeface="Arial"/>
                <a:cs typeface="Arial"/>
              </a:rPr>
              <a:t>Scalability</a:t>
            </a:r>
          </a:p>
          <a:p>
            <a:pPr>
              <a:spcAft>
                <a:spcPts val="1800"/>
              </a:spcAft>
            </a:pPr>
            <a:r>
              <a:rPr lang="en-US" dirty="0" smtClean="0">
                <a:solidFill>
                  <a:schemeClr val="bg1"/>
                </a:solidFill>
                <a:latin typeface="Arial"/>
                <a:cs typeface="Arial"/>
              </a:rPr>
              <a:t>Low-Latency </a:t>
            </a:r>
          </a:p>
          <a:p>
            <a:pPr>
              <a:spcAft>
                <a:spcPts val="1800"/>
              </a:spcAft>
            </a:pPr>
            <a:r>
              <a:rPr lang="en-US" dirty="0" smtClean="0">
                <a:solidFill>
                  <a:schemeClr val="bg1"/>
                </a:solidFill>
                <a:latin typeface="Arial"/>
                <a:cs typeface="Arial"/>
              </a:rPr>
              <a:t>High Availability </a:t>
            </a:r>
            <a:endParaRPr lang="en-US" dirty="0">
              <a:solidFill>
                <a:schemeClr val="bg1"/>
              </a:solidFill>
              <a:latin typeface="Arial"/>
              <a:cs typeface="Arial"/>
            </a:endParaRPr>
          </a:p>
          <a:p>
            <a:pPr>
              <a:spcAft>
                <a:spcPts val="1800"/>
              </a:spcAft>
            </a:pPr>
            <a:r>
              <a:rPr lang="en-US" dirty="0">
                <a:solidFill>
                  <a:schemeClr val="bg1"/>
                </a:solidFill>
                <a:latin typeface="Arial"/>
                <a:cs typeface="Arial"/>
              </a:rPr>
              <a:t>Fault-</a:t>
            </a:r>
            <a:r>
              <a:rPr lang="en-US" dirty="0" smtClean="0">
                <a:solidFill>
                  <a:schemeClr val="bg1"/>
                </a:solidFill>
                <a:latin typeface="Arial"/>
                <a:cs typeface="Arial"/>
              </a:rPr>
              <a:t>Tolerance</a:t>
            </a:r>
            <a:endParaRPr lang="en-US" dirty="0">
              <a:solidFill>
                <a:schemeClr val="bg1"/>
              </a:solidFill>
              <a:latin typeface="Arial"/>
              <a:cs typeface="Arial"/>
            </a:endParaRPr>
          </a:p>
          <a:p>
            <a:pPr>
              <a:spcAft>
                <a:spcPts val="1800"/>
              </a:spcAft>
            </a:pPr>
            <a:r>
              <a:rPr lang="en-US" dirty="0" smtClean="0">
                <a:solidFill>
                  <a:schemeClr val="bg1"/>
                </a:solidFill>
                <a:latin typeface="Arial"/>
                <a:cs typeface="Arial"/>
              </a:rPr>
              <a:t>Operational Simplicity</a:t>
            </a:r>
          </a:p>
          <a:p>
            <a:pPr>
              <a:spcAft>
                <a:spcPts val="1800"/>
              </a:spcAft>
            </a:pPr>
            <a:r>
              <a:rPr lang="en-US" dirty="0" smtClean="0">
                <a:solidFill>
                  <a:schemeClr val="bg1"/>
                </a:solidFill>
                <a:latin typeface="Arial"/>
                <a:cs typeface="Arial"/>
              </a:rPr>
              <a:t>Multi-Model </a:t>
            </a:r>
          </a:p>
        </p:txBody>
      </p:sp>
      <p:pic>
        <p:nvPicPr>
          <p:cNvPr id="13" name="Picture 12" descr="s4_rias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330" y="3644124"/>
            <a:ext cx="1533950" cy="762775"/>
          </a:xfrm>
          <a:prstGeom prst="rect">
            <a:avLst/>
          </a:prstGeom>
        </p:spPr>
      </p:pic>
      <p:pic>
        <p:nvPicPr>
          <p:cNvPr id="14" name="Picture 13" descr="s4_riask.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85380" y="2396962"/>
            <a:ext cx="876399" cy="3229137"/>
          </a:xfrm>
          <a:prstGeom prst="rect">
            <a:avLst/>
          </a:prstGeom>
        </p:spPr>
      </p:pic>
      <p:pic>
        <p:nvPicPr>
          <p:cNvPr id="29" name="Picture 28" descr="s5_quest.png"/>
          <p:cNvPicPr>
            <a:picLocks noChangeAspect="1"/>
          </p:cNvPicPr>
          <p:nvPr/>
        </p:nvPicPr>
        <p:blipFill>
          <a:blip r:embed="rId5" cstate="screen">
            <a:alphaModFix amt="15000"/>
            <a:extLst>
              <a:ext uri="{28A0092B-C50C-407E-A947-70E740481C1C}">
                <a14:useLocalDpi xmlns:a14="http://schemas.microsoft.com/office/drawing/2010/main"/>
              </a:ext>
            </a:extLst>
          </a:blip>
          <a:stretch>
            <a:fillRect/>
          </a:stretch>
        </p:blipFill>
        <p:spPr>
          <a:xfrm>
            <a:off x="3892281" y="152401"/>
            <a:ext cx="1257299" cy="2068942"/>
          </a:xfrm>
          <a:prstGeom prst="rect">
            <a:avLst/>
          </a:prstGeom>
        </p:spPr>
      </p:pic>
      <p:sp>
        <p:nvSpPr>
          <p:cNvPr id="30" name="TextBox 29"/>
          <p:cNvSpPr txBox="1"/>
          <p:nvPr/>
        </p:nvSpPr>
        <p:spPr>
          <a:xfrm>
            <a:off x="2542829" y="620161"/>
            <a:ext cx="4001095" cy="553998"/>
          </a:xfrm>
          <a:prstGeom prst="rect">
            <a:avLst/>
          </a:prstGeom>
          <a:noFill/>
        </p:spPr>
        <p:txBody>
          <a:bodyPr wrap="none" lIns="0" tIns="0" rIns="0" bIns="0" rtlCol="0">
            <a:spAutoFit/>
          </a:bodyPr>
          <a:lstStyle/>
          <a:p>
            <a:pPr algn="ctr"/>
            <a:r>
              <a:rPr lang="en-US" sz="3600" b="1" dirty="0" smtClean="0">
                <a:solidFill>
                  <a:schemeClr val="bg1"/>
                </a:solidFill>
                <a:latin typeface="Open Sans"/>
                <a:cs typeface="Open Sans"/>
              </a:rPr>
              <a:t>What makes </a:t>
            </a:r>
            <a:r>
              <a:rPr lang="en-US" sz="3600" b="1" dirty="0" err="1" smtClean="0">
                <a:solidFill>
                  <a:schemeClr val="bg1"/>
                </a:solidFill>
                <a:latin typeface="Open Sans"/>
                <a:cs typeface="Open Sans"/>
              </a:rPr>
              <a:t>Riak</a:t>
            </a:r>
            <a:endParaRPr lang="en-US" sz="3600" b="1" dirty="0">
              <a:solidFill>
                <a:schemeClr val="bg1"/>
              </a:solidFill>
              <a:latin typeface="Open Sans"/>
              <a:cs typeface="Open Sans"/>
            </a:endParaRPr>
          </a:p>
        </p:txBody>
      </p:sp>
      <p:sp>
        <p:nvSpPr>
          <p:cNvPr id="31" name="TextBox 30"/>
          <p:cNvSpPr txBox="1"/>
          <p:nvPr/>
        </p:nvSpPr>
        <p:spPr>
          <a:xfrm>
            <a:off x="3872286" y="1173493"/>
            <a:ext cx="1436491" cy="492443"/>
          </a:xfrm>
          <a:prstGeom prst="rect">
            <a:avLst/>
          </a:prstGeom>
          <a:noFill/>
        </p:spPr>
        <p:txBody>
          <a:bodyPr wrap="none" lIns="0" tIns="0" rIns="0" bIns="0" rtlCol="0">
            <a:spAutoFit/>
          </a:bodyPr>
          <a:lstStyle/>
          <a:p>
            <a:pPr algn="ctr"/>
            <a:r>
              <a:rPr lang="en-US" sz="3200" b="1" dirty="0" smtClean="0">
                <a:solidFill>
                  <a:srgbClr val="F8981D"/>
                </a:solidFill>
                <a:latin typeface="Open Sans"/>
                <a:cs typeface="Open Sans"/>
              </a:rPr>
              <a:t>unique</a:t>
            </a:r>
            <a:endParaRPr lang="en-US" sz="3200" b="1" dirty="0">
              <a:solidFill>
                <a:srgbClr val="F8981D"/>
              </a:solidFill>
              <a:latin typeface="Open Sans"/>
              <a:cs typeface="Open Sans"/>
            </a:endParaRPr>
          </a:p>
        </p:txBody>
      </p:sp>
      <p:grpSp>
        <p:nvGrpSpPr>
          <p:cNvPr id="2" name="Group 1"/>
          <p:cNvGrpSpPr/>
          <p:nvPr/>
        </p:nvGrpSpPr>
        <p:grpSpPr>
          <a:xfrm>
            <a:off x="4657208" y="2396963"/>
            <a:ext cx="4326801" cy="3259902"/>
            <a:chOff x="4657208" y="2396963"/>
            <a:chExt cx="4326801" cy="3259902"/>
          </a:xfrm>
        </p:grpSpPr>
        <p:sp>
          <p:nvSpPr>
            <p:cNvPr id="10" name="TextBox 9"/>
            <p:cNvSpPr txBox="1"/>
            <p:nvPr/>
          </p:nvSpPr>
          <p:spPr>
            <a:xfrm>
              <a:off x="7268415" y="3135662"/>
              <a:ext cx="1715594" cy="2521203"/>
            </a:xfrm>
            <a:prstGeom prst="rect">
              <a:avLst/>
            </a:prstGeom>
            <a:noFill/>
          </p:spPr>
          <p:txBody>
            <a:bodyPr wrap="square" lIns="0" tIns="0" rIns="0" bIns="0" rtlCol="0">
              <a:spAutoFit/>
            </a:bodyPr>
            <a:lstStyle/>
            <a:p>
              <a:pPr>
                <a:spcAft>
                  <a:spcPts val="2400"/>
                </a:spcAft>
              </a:pPr>
              <a:r>
                <a:rPr lang="en-US" dirty="0" smtClean="0">
                  <a:solidFill>
                    <a:schemeClr val="bg1"/>
                  </a:solidFill>
                  <a:latin typeface="Arial"/>
                  <a:cs typeface="Arial"/>
                </a:rPr>
                <a:t>Multi- Datacenter Replication </a:t>
              </a:r>
            </a:p>
            <a:p>
              <a:pPr>
                <a:spcAft>
                  <a:spcPts val="2400"/>
                </a:spcAft>
              </a:pPr>
              <a:r>
                <a:rPr lang="en-US" dirty="0" smtClean="0">
                  <a:solidFill>
                    <a:schemeClr val="bg1"/>
                  </a:solidFill>
                </a:rPr>
                <a:t>SNMP &amp; JMX monitoring</a:t>
              </a:r>
              <a:endParaRPr lang="en-US" dirty="0" smtClean="0">
                <a:solidFill>
                  <a:schemeClr val="bg1"/>
                </a:solidFill>
                <a:latin typeface="Arial"/>
                <a:cs typeface="Arial"/>
              </a:endParaRPr>
            </a:p>
            <a:p>
              <a:pPr>
                <a:spcAft>
                  <a:spcPts val="2400"/>
                </a:spcAft>
              </a:pPr>
              <a:r>
                <a:rPr lang="en-US" dirty="0" smtClean="0">
                  <a:solidFill>
                    <a:schemeClr val="bg1"/>
                  </a:solidFill>
                  <a:latin typeface="Arial"/>
                  <a:cs typeface="Arial"/>
                </a:rPr>
                <a:t>24x7 Customer Support</a:t>
              </a:r>
            </a:p>
            <a:p>
              <a:pPr>
                <a:lnSpc>
                  <a:spcPct val="150000"/>
                </a:lnSpc>
                <a:spcAft>
                  <a:spcPts val="2400"/>
                </a:spcAft>
              </a:pPr>
              <a:endParaRPr lang="en-US" dirty="0" smtClean="0">
                <a:solidFill>
                  <a:schemeClr val="bg1"/>
                </a:solidFill>
                <a:latin typeface="Arial"/>
                <a:cs typeface="Arial"/>
              </a:endParaRPr>
            </a:p>
          </p:txBody>
        </p:sp>
        <p:pic>
          <p:nvPicPr>
            <p:cNvPr id="15" name="Picture 14" descr="ria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7208" y="3644124"/>
              <a:ext cx="1528644" cy="762775"/>
            </a:xfrm>
            <a:prstGeom prst="rect">
              <a:avLst/>
            </a:prstGeom>
          </p:spPr>
        </p:pic>
        <p:sp>
          <p:nvSpPr>
            <p:cNvPr id="3" name="Plus 2"/>
            <p:cNvSpPr/>
            <p:nvPr/>
          </p:nvSpPr>
          <p:spPr>
            <a:xfrm>
              <a:off x="7793578" y="2396963"/>
              <a:ext cx="582343" cy="586302"/>
            </a:xfrm>
            <a:prstGeom prst="mathPlus">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4_riask.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98545" y="2396963"/>
              <a:ext cx="876399" cy="3229137"/>
            </a:xfrm>
            <a:prstGeom prst="rect">
              <a:avLst/>
            </a:prstGeom>
          </p:spPr>
        </p:pic>
      </p:grpSp>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24</a:t>
            </a:fld>
            <a:endParaRPr lang="en-US"/>
          </a:p>
        </p:txBody>
      </p:sp>
    </p:spTree>
    <p:extLst>
      <p:ext uri="{BB962C8B-B14F-4D97-AF65-F5344CB8AC3E}">
        <p14:creationId xmlns:p14="http://schemas.microsoft.com/office/powerpoint/2010/main" val="1128728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676184" y="1143130"/>
            <a:ext cx="6197859"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choose your own language</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Developing for </a:t>
            </a:r>
            <a:r>
              <a:rPr lang="en-US" sz="4800" b="1" i="0" u="none" strike="noStrike" cap="none" baseline="0" dirty="0" err="1" smtClean="0">
                <a:solidFill>
                  <a:srgbClr val="F8981D"/>
                </a:solidFill>
                <a:latin typeface="Montserrat"/>
                <a:ea typeface="Montserrat"/>
                <a:cs typeface="Montserrat"/>
                <a:sym typeface="Montserrat"/>
              </a:rPr>
              <a:t>Riak</a:t>
            </a:r>
            <a:endParaRPr lang="en-US" sz="4800" b="1" i="0" u="none" strike="noStrike" cap="none" baseline="0" dirty="0">
              <a:solidFill>
                <a:srgbClr val="F8981D"/>
              </a:solidFill>
              <a:latin typeface="Montserrat"/>
              <a:ea typeface="Montserrat"/>
              <a:cs typeface="Montserrat"/>
              <a:sym typeface="Montserrat"/>
            </a:endParaRPr>
          </a:p>
        </p:txBody>
      </p:sp>
      <p:pic>
        <p:nvPicPr>
          <p:cNvPr id="4" name="Picture 3" descr="jav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01" y="1335055"/>
            <a:ext cx="4661275" cy="4661275"/>
          </a:xfrm>
          <a:prstGeom prst="rect">
            <a:avLst/>
          </a:prstGeom>
        </p:spPr>
      </p:pic>
      <p:pic>
        <p:nvPicPr>
          <p:cNvPr id="5" name="Picture 4" descr="Python-logo-notext.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804" y="4139982"/>
            <a:ext cx="1490349" cy="1490349"/>
          </a:xfrm>
          <a:prstGeom prst="rect">
            <a:avLst/>
          </a:prstGeom>
        </p:spPr>
      </p:pic>
      <p:pic>
        <p:nvPicPr>
          <p:cNvPr id="6" name="Picture 5" descr="1000px-Ruby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074" y="2311122"/>
            <a:ext cx="1278464" cy="1278464"/>
          </a:xfrm>
          <a:prstGeom prst="rect">
            <a:avLst/>
          </a:prstGeom>
        </p:spPr>
      </p:pic>
      <p:pic>
        <p:nvPicPr>
          <p:cNvPr id="7" name="Picture 6" descr="Microsoft-dotNET-logo.png"/>
          <p:cNvPicPr>
            <a:picLocks noChangeAspect="1"/>
          </p:cNvPicPr>
          <p:nvPr/>
        </p:nvPicPr>
        <p:blipFill rotWithShape="1">
          <a:blip r:embed="rId6">
            <a:extLst>
              <a:ext uri="{28A0092B-C50C-407E-A947-70E740481C1C}">
                <a14:useLocalDpi xmlns:a14="http://schemas.microsoft.com/office/drawing/2010/main" val="0"/>
              </a:ext>
            </a:extLst>
          </a:blip>
          <a:srcRect r="39163"/>
          <a:stretch/>
        </p:blipFill>
        <p:spPr>
          <a:xfrm>
            <a:off x="6688709" y="4224647"/>
            <a:ext cx="2007311" cy="995354"/>
          </a:xfrm>
          <a:prstGeom prst="rect">
            <a:avLst/>
          </a:prstGeom>
        </p:spPr>
      </p:pic>
      <p:pic>
        <p:nvPicPr>
          <p:cNvPr id="8" name="Picture 7" descr="mac_osx_nodejs_installer_logo.png"/>
          <p:cNvPicPr>
            <a:picLocks noChangeAspect="1"/>
          </p:cNvPicPr>
          <p:nvPr/>
        </p:nvPicPr>
        <p:blipFill rotWithShape="1">
          <a:blip r:embed="rId7">
            <a:extLst>
              <a:ext uri="{28A0092B-C50C-407E-A947-70E740481C1C}">
                <a14:useLocalDpi xmlns:a14="http://schemas.microsoft.com/office/drawing/2010/main" val="0"/>
              </a:ext>
            </a:extLst>
          </a:blip>
          <a:srcRect t="55711"/>
          <a:stretch/>
        </p:blipFill>
        <p:spPr>
          <a:xfrm>
            <a:off x="6431222" y="5664197"/>
            <a:ext cx="2421153" cy="679999"/>
          </a:xfrm>
          <a:prstGeom prst="rect">
            <a:avLst/>
          </a:prstGeom>
        </p:spPr>
      </p:pic>
      <p:pic>
        <p:nvPicPr>
          <p:cNvPr id="9" name="Picture 8"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984" y="2133320"/>
            <a:ext cx="2184399" cy="1456266"/>
          </a:xfrm>
          <a:prstGeom prst="rect">
            <a:avLst/>
          </a:prstGeom>
        </p:spPr>
      </p:pic>
      <p:pic>
        <p:nvPicPr>
          <p:cNvPr id="10" name="Picture 9" descr="golang.sh-600x60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9583" y="1439118"/>
            <a:ext cx="5503333" cy="5503333"/>
          </a:xfrm>
          <a:prstGeom prst="rect">
            <a:avLst/>
          </a:prstGeom>
        </p:spPr>
      </p:pic>
      <p:sp>
        <p:nvSpPr>
          <p:cNvPr id="13" name="TextBox 12"/>
          <p:cNvSpPr txBox="1"/>
          <p:nvPr/>
        </p:nvSpPr>
        <p:spPr>
          <a:xfrm rot="5400000">
            <a:off x="8512590" y="714709"/>
            <a:ext cx="1918314" cy="584776"/>
          </a:xfrm>
          <a:prstGeom prst="rect">
            <a:avLst/>
          </a:prstGeom>
          <a:solidFill>
            <a:schemeClr val="tx1"/>
          </a:solidFill>
        </p:spPr>
        <p:txBody>
          <a:bodyPr wrap="none" rtlCol="0">
            <a:spAutoFit/>
          </a:bodyPr>
          <a:lstStyle/>
          <a:p>
            <a:r>
              <a:rPr lang="en-US" sz="3200" dirty="0" smtClean="0">
                <a:solidFill>
                  <a:schemeClr val="accent3">
                    <a:lumMod val="40000"/>
                    <a:lumOff val="60000"/>
                  </a:schemeClr>
                </a:solidFill>
              </a:rPr>
              <a:t>Animated</a:t>
            </a:r>
            <a:endParaRPr lang="en-US" sz="3200" dirty="0">
              <a:solidFill>
                <a:schemeClr val="accent3">
                  <a:lumMod val="40000"/>
                  <a:lumOff val="60000"/>
                </a:schemeClr>
              </a:solidFill>
            </a:endParaRPr>
          </a:p>
        </p:txBody>
      </p:sp>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25</a:t>
            </a:fld>
            <a:endParaRPr lang="en-US"/>
          </a:p>
        </p:txBody>
      </p:sp>
    </p:spTree>
    <p:extLst>
      <p:ext uri="{BB962C8B-B14F-4D97-AF65-F5344CB8AC3E}">
        <p14:creationId xmlns:p14="http://schemas.microsoft.com/office/powerpoint/2010/main" val="4710545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676184" y="1143130"/>
            <a:ext cx="6197859"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choose your style</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Developing for </a:t>
            </a:r>
            <a:r>
              <a:rPr lang="en-US" sz="4800" b="1" i="0" u="none" strike="noStrike" cap="none" baseline="0" dirty="0" err="1" smtClean="0">
                <a:solidFill>
                  <a:srgbClr val="F8981D"/>
                </a:solidFill>
                <a:latin typeface="Montserrat"/>
                <a:ea typeface="Montserrat"/>
                <a:cs typeface="Montserrat"/>
                <a:sym typeface="Montserrat"/>
              </a:rPr>
              <a:t>Riak</a:t>
            </a:r>
            <a:endParaRPr lang="en-US" sz="4800" b="1" i="0" u="none" strike="noStrike" cap="none" baseline="0" dirty="0">
              <a:solidFill>
                <a:srgbClr val="F8981D"/>
              </a:solidFill>
              <a:latin typeface="Montserrat"/>
              <a:ea typeface="Montserrat"/>
              <a:cs typeface="Montserrat"/>
              <a:sym typeface="Montserrat"/>
            </a:endParaRPr>
          </a:p>
        </p:txBody>
      </p:sp>
      <p:sp>
        <p:nvSpPr>
          <p:cNvPr id="16" name="Title 1"/>
          <p:cNvSpPr txBox="1">
            <a:spLocks/>
          </p:cNvSpPr>
          <p:nvPr/>
        </p:nvSpPr>
        <p:spPr>
          <a:xfrm>
            <a:off x="1141413" y="2107146"/>
            <a:ext cx="7773987" cy="456458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5400" dirty="0" smtClean="0">
                <a:solidFill>
                  <a:srgbClr val="FFFFFF"/>
                </a:solidFill>
                <a:latin typeface="Montserrat-Bold"/>
                <a:cs typeface="Montserrat-Bold"/>
              </a:rPr>
              <a:t>Native APIs:</a:t>
            </a:r>
            <a:br>
              <a:rPr lang="en-US" sz="5400" dirty="0" smtClean="0">
                <a:solidFill>
                  <a:srgbClr val="FFFFFF"/>
                </a:solidFill>
                <a:latin typeface="Montserrat-Bold"/>
                <a:cs typeface="Montserrat-Bold"/>
              </a:rPr>
            </a:br>
            <a:r>
              <a:rPr lang="en-US" sz="3200" dirty="0" smtClean="0">
                <a:solidFill>
                  <a:srgbClr val="FFFFFF"/>
                </a:solidFill>
                <a:latin typeface="Montserrat-Bold"/>
                <a:cs typeface="Montserrat-Bold"/>
              </a:rPr>
              <a:t>• HTTP(S)</a:t>
            </a:r>
            <a:br>
              <a:rPr lang="en-US" sz="3200" dirty="0" smtClean="0">
                <a:solidFill>
                  <a:srgbClr val="FFFFFF"/>
                </a:solidFill>
                <a:latin typeface="Montserrat-Bold"/>
                <a:cs typeface="Montserrat-Bold"/>
              </a:rPr>
            </a:br>
            <a:r>
              <a:rPr lang="en-US" sz="3200" dirty="0" smtClean="0">
                <a:solidFill>
                  <a:srgbClr val="FFFFFF"/>
                </a:solidFill>
                <a:latin typeface="Montserrat-Bold"/>
                <a:cs typeface="Montserrat-Bold"/>
              </a:rPr>
              <a:t>• Protocol Buffers</a:t>
            </a:r>
            <a:br>
              <a:rPr lang="en-US" sz="3200" dirty="0" smtClean="0">
                <a:solidFill>
                  <a:srgbClr val="FFFFFF"/>
                </a:solidFill>
                <a:latin typeface="Montserrat-Bold"/>
                <a:cs typeface="Montserrat-Bold"/>
              </a:rPr>
            </a:br>
            <a:endParaRPr lang="en-US" sz="3200" dirty="0" smtClean="0">
              <a:solidFill>
                <a:srgbClr val="FFFFFF"/>
              </a:solidFill>
              <a:latin typeface="Montserrat-Bold"/>
              <a:cs typeface="Montserrat-Bold"/>
            </a:endParaRPr>
          </a:p>
          <a:p>
            <a:r>
              <a:rPr lang="en-US" sz="5400" dirty="0" smtClean="0">
                <a:solidFill>
                  <a:srgbClr val="FFFFFF"/>
                </a:solidFill>
                <a:latin typeface="Montserrat-Bold"/>
                <a:cs typeface="Montserrat-Bold"/>
              </a:rPr>
              <a:t>Client Libraries:</a:t>
            </a:r>
            <a:br>
              <a:rPr lang="en-US" sz="5400" dirty="0" smtClean="0">
                <a:solidFill>
                  <a:srgbClr val="FFFFFF"/>
                </a:solidFill>
                <a:latin typeface="Montserrat-Bold"/>
                <a:cs typeface="Montserrat-Bold"/>
              </a:rPr>
            </a:br>
            <a:r>
              <a:rPr lang="en-US" sz="3200" dirty="0" smtClean="0">
                <a:solidFill>
                  <a:srgbClr val="FFFFFF"/>
                </a:solidFill>
                <a:latin typeface="Montserrat-Bold"/>
                <a:cs typeface="Montserrat-Bold"/>
              </a:rPr>
              <a:t>• Your Favorite Language</a:t>
            </a:r>
            <a:endParaRPr lang="en-US" sz="3200" dirty="0">
              <a:solidFill>
                <a:srgbClr val="FFFFFF"/>
              </a:solidFill>
              <a:latin typeface="Montserrat-Bold"/>
              <a:cs typeface="Montserrat-Bold"/>
            </a:endParaRP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26</a:t>
            </a:fld>
            <a:endParaRPr lang="en-US"/>
          </a:p>
        </p:txBody>
      </p:sp>
    </p:spTree>
    <p:extLst>
      <p:ext uri="{BB962C8B-B14F-4D97-AF65-F5344CB8AC3E}">
        <p14:creationId xmlns:p14="http://schemas.microsoft.com/office/powerpoint/2010/main" val="40943542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0267" y="1450842"/>
            <a:ext cx="8128000" cy="2862323"/>
          </a:xfrm>
          <a:prstGeom prst="rect">
            <a:avLst/>
          </a:prstGeom>
        </p:spPr>
        <p:txBody>
          <a:bodyPr wrap="square">
            <a:spAutoFit/>
          </a:bodyPr>
          <a:lstStyle/>
          <a:p>
            <a:r>
              <a:rPr lang="en-US" sz="1800" b="1" dirty="0">
                <a:solidFill>
                  <a:schemeClr val="bg1"/>
                </a:solidFill>
                <a:latin typeface="Montserrat-Bold"/>
                <a:cs typeface="Montserrat-Bold"/>
              </a:rPr>
              <a:t>$ curl -v </a:t>
            </a:r>
            <a:r>
              <a:rPr lang="en-US" sz="1800" dirty="0">
                <a:solidFill>
                  <a:schemeClr val="bg1"/>
                </a:solidFill>
                <a:latin typeface="Montserrat-Bold"/>
                <a:cs typeface="Montserrat-Bold"/>
              </a:rPr>
              <a:t>http:/</a:t>
            </a:r>
            <a:r>
              <a:rPr lang="en-US" sz="1800" dirty="0" smtClean="0">
                <a:solidFill>
                  <a:schemeClr val="bg1"/>
                </a:solidFill>
                <a:latin typeface="Montserrat-Bold"/>
                <a:cs typeface="Montserrat-Bold"/>
              </a:rPr>
              <a:t>/localhost:</a:t>
            </a:r>
            <a:r>
              <a:rPr lang="en-US" sz="1800" dirty="0">
                <a:solidFill>
                  <a:schemeClr val="bg1"/>
                </a:solidFill>
                <a:latin typeface="Montserrat-Bold"/>
                <a:cs typeface="Montserrat-Bold"/>
              </a:rPr>
              <a:t>8098/buckets/</a:t>
            </a:r>
            <a:r>
              <a:rPr lang="en-US" sz="1800" b="1" dirty="0">
                <a:solidFill>
                  <a:schemeClr val="accent3"/>
                </a:solidFill>
                <a:latin typeface="Montserrat-Bold"/>
                <a:cs typeface="Montserrat-Bold"/>
              </a:rPr>
              <a:t>capitals</a:t>
            </a:r>
            <a:r>
              <a:rPr lang="en-US" sz="1800" dirty="0">
                <a:solidFill>
                  <a:schemeClr val="bg1"/>
                </a:solidFill>
                <a:latin typeface="Montserrat-Bold"/>
                <a:cs typeface="Montserrat-Bold"/>
              </a:rPr>
              <a:t>/keys/</a:t>
            </a:r>
            <a:r>
              <a:rPr lang="en-US" sz="1800" b="1" dirty="0" err="1">
                <a:solidFill>
                  <a:srgbClr val="F8981D"/>
                </a:solidFill>
                <a:latin typeface="Montserrat-Bold"/>
                <a:cs typeface="Montserrat-Bold"/>
              </a:rPr>
              <a:t>usa</a:t>
            </a:r>
            <a:r>
              <a:rPr lang="en-US" sz="1800" b="1" dirty="0">
                <a:solidFill>
                  <a:srgbClr val="F8981D"/>
                </a:solidFill>
                <a:latin typeface="Montserrat-Bold"/>
                <a:cs typeface="Montserrat-Bold"/>
              </a:rPr>
              <a:t> </a:t>
            </a:r>
            <a:endParaRPr lang="en-US" sz="1800" b="1" dirty="0" smtClean="0">
              <a:solidFill>
                <a:srgbClr val="F8981D"/>
              </a:solidFill>
              <a:latin typeface="Montserrat-Bold"/>
              <a:cs typeface="Montserrat-Bold"/>
            </a:endParaRPr>
          </a:p>
          <a:p>
            <a:r>
              <a:rPr lang="en-US" sz="1800" b="1" dirty="0">
                <a:solidFill>
                  <a:schemeClr val="bg1"/>
                </a:solidFill>
                <a:latin typeface="Montserrat-Bold"/>
                <a:cs typeface="Montserrat-Bold"/>
              </a:rPr>
              <a:t> </a:t>
            </a:r>
            <a:r>
              <a:rPr lang="en-US" sz="1800" b="1" dirty="0" smtClean="0">
                <a:solidFill>
                  <a:schemeClr val="bg1"/>
                </a:solidFill>
                <a:latin typeface="Montserrat-Bold"/>
                <a:cs typeface="Montserrat-Bold"/>
              </a:rPr>
              <a:t>   -</a:t>
            </a:r>
            <a:r>
              <a:rPr lang="en-US" sz="1800" b="1" dirty="0">
                <a:solidFill>
                  <a:schemeClr val="bg1"/>
                </a:solidFill>
                <a:latin typeface="Montserrat-Bold"/>
                <a:cs typeface="Montserrat-Bold"/>
              </a:rPr>
              <a:t>X </a:t>
            </a:r>
            <a:r>
              <a:rPr lang="en-US" sz="1800" b="1" dirty="0" smtClean="0">
                <a:solidFill>
                  <a:srgbClr val="F8981D"/>
                </a:solidFill>
                <a:latin typeface="Montserrat-Bold"/>
                <a:cs typeface="Montserrat-Bold"/>
              </a:rPr>
              <a:t>PUT</a:t>
            </a:r>
          </a:p>
          <a:p>
            <a:r>
              <a:rPr lang="en-US" sz="1800" b="1" dirty="0">
                <a:solidFill>
                  <a:schemeClr val="bg1"/>
                </a:solidFill>
                <a:latin typeface="Montserrat-Bold"/>
                <a:cs typeface="Montserrat-Bold"/>
              </a:rPr>
              <a:t> </a:t>
            </a:r>
            <a:r>
              <a:rPr lang="en-US" sz="1800" b="1" dirty="0" smtClean="0">
                <a:solidFill>
                  <a:schemeClr val="bg1"/>
                </a:solidFill>
                <a:latin typeface="Montserrat-Bold"/>
                <a:cs typeface="Montserrat-Bold"/>
              </a:rPr>
              <a:t>   </a:t>
            </a:r>
            <a:r>
              <a:rPr lang="en-US" sz="1800" b="1" dirty="0">
                <a:solidFill>
                  <a:schemeClr val="bg1"/>
                </a:solidFill>
                <a:latin typeface="Montserrat-Bold"/>
                <a:cs typeface="Montserrat-Bold"/>
              </a:rPr>
              <a:t>-H "content-type: text/plain" </a:t>
            </a:r>
            <a:endParaRPr lang="en-US" sz="1800" b="1" dirty="0" smtClean="0">
              <a:solidFill>
                <a:schemeClr val="bg1"/>
              </a:solidFill>
              <a:latin typeface="Montserrat-Bold"/>
              <a:cs typeface="Montserrat-Bold"/>
            </a:endParaRPr>
          </a:p>
          <a:p>
            <a:r>
              <a:rPr lang="en-US" sz="1800" b="1" dirty="0">
                <a:solidFill>
                  <a:schemeClr val="bg1"/>
                </a:solidFill>
                <a:latin typeface="Montserrat-Bold"/>
                <a:cs typeface="Montserrat-Bold"/>
              </a:rPr>
              <a:t> </a:t>
            </a:r>
            <a:r>
              <a:rPr lang="en-US" sz="1800" b="1" dirty="0" smtClean="0">
                <a:solidFill>
                  <a:schemeClr val="bg1"/>
                </a:solidFill>
                <a:latin typeface="Montserrat-Bold"/>
                <a:cs typeface="Montserrat-Bold"/>
              </a:rPr>
              <a:t>   -</a:t>
            </a:r>
            <a:r>
              <a:rPr lang="en-US" sz="1800" b="1" dirty="0">
                <a:solidFill>
                  <a:schemeClr val="bg1"/>
                </a:solidFill>
                <a:latin typeface="Montserrat-Bold"/>
                <a:cs typeface="Montserrat-Bold"/>
              </a:rPr>
              <a:t>d "Washington D.C</a:t>
            </a:r>
            <a:r>
              <a:rPr lang="en-US" sz="1800" b="1" dirty="0" smtClean="0">
                <a:solidFill>
                  <a:schemeClr val="bg1"/>
                </a:solidFill>
                <a:latin typeface="Montserrat-Bold"/>
                <a:cs typeface="Montserrat-Bold"/>
              </a:rPr>
              <a:t>.”</a:t>
            </a:r>
          </a:p>
          <a:p>
            <a:endParaRPr lang="en-US" sz="1800" b="1" dirty="0">
              <a:solidFill>
                <a:schemeClr val="bg1"/>
              </a:solidFill>
              <a:latin typeface="Montserrat-Bold"/>
              <a:cs typeface="Montserrat-Bold"/>
            </a:endParaRPr>
          </a:p>
          <a:p>
            <a:r>
              <a:rPr lang="en-US" sz="1800" dirty="0" smtClean="0">
                <a:solidFill>
                  <a:schemeClr val="bg1"/>
                </a:solidFill>
                <a:latin typeface="Montserrat-Bold"/>
                <a:cs typeface="Montserrat-Bold"/>
              </a:rPr>
              <a:t>*   Trying </a:t>
            </a:r>
            <a:r>
              <a:rPr lang="en-US" sz="1800" dirty="0">
                <a:solidFill>
                  <a:schemeClr val="bg1"/>
                </a:solidFill>
                <a:latin typeface="Montserrat-Bold"/>
                <a:cs typeface="Montserrat-Bold"/>
              </a:rPr>
              <a:t>127.0.0.1... </a:t>
            </a:r>
            <a:r>
              <a:rPr lang="en-US" sz="1800" dirty="0" smtClean="0">
                <a:solidFill>
                  <a:schemeClr val="bg1"/>
                </a:solidFill>
                <a:latin typeface="Montserrat-Bold"/>
                <a:cs typeface="Montserrat-Bold"/>
              </a:rPr>
              <a:t>connected</a:t>
            </a:r>
          </a:p>
          <a:p>
            <a:r>
              <a:rPr lang="en-US" sz="1800" dirty="0" smtClean="0">
                <a:solidFill>
                  <a:schemeClr val="bg1"/>
                </a:solidFill>
                <a:latin typeface="Montserrat-Bold"/>
                <a:cs typeface="Montserrat-Bold"/>
              </a:rPr>
              <a:t>&gt; PUT </a:t>
            </a:r>
            <a:r>
              <a:rPr lang="en-US" sz="1800" dirty="0">
                <a:solidFill>
                  <a:schemeClr val="bg1"/>
                </a:solidFill>
                <a:latin typeface="Montserrat-Bold"/>
                <a:cs typeface="Montserrat-Bold"/>
              </a:rPr>
              <a:t>/buckets/capitals/keys/</a:t>
            </a:r>
            <a:r>
              <a:rPr lang="en-US" sz="1800" dirty="0" err="1">
                <a:solidFill>
                  <a:schemeClr val="bg1"/>
                </a:solidFill>
                <a:latin typeface="Montserrat-Bold"/>
                <a:cs typeface="Montserrat-Bold"/>
              </a:rPr>
              <a:t>usa</a:t>
            </a:r>
            <a:r>
              <a:rPr lang="en-US" sz="1800" dirty="0">
                <a:solidFill>
                  <a:schemeClr val="bg1"/>
                </a:solidFill>
                <a:latin typeface="Montserrat-Bold"/>
                <a:cs typeface="Montserrat-Bold"/>
              </a:rPr>
              <a:t> HTTP/1.1</a:t>
            </a:r>
          </a:p>
          <a:p>
            <a:r>
              <a:rPr lang="en-US" sz="1800" dirty="0" smtClean="0">
                <a:solidFill>
                  <a:schemeClr val="bg1"/>
                </a:solidFill>
                <a:latin typeface="Montserrat-Bold"/>
                <a:cs typeface="Montserrat-Bold"/>
              </a:rPr>
              <a:t>&gt; </a:t>
            </a:r>
            <a:r>
              <a:rPr lang="en-US" sz="1800" dirty="0">
                <a:solidFill>
                  <a:schemeClr val="bg1"/>
                </a:solidFill>
                <a:latin typeface="Montserrat-Bold"/>
                <a:cs typeface="Montserrat-Bold"/>
              </a:rPr>
              <a:t>Content-Type: text/plain</a:t>
            </a:r>
          </a:p>
          <a:p>
            <a:r>
              <a:rPr lang="en-US" sz="1800" dirty="0">
                <a:solidFill>
                  <a:schemeClr val="bg1"/>
                </a:solidFill>
                <a:latin typeface="Montserrat-Bold"/>
                <a:cs typeface="Montserrat-Bold"/>
              </a:rPr>
              <a:t>&gt; </a:t>
            </a:r>
          </a:p>
          <a:p>
            <a:r>
              <a:rPr lang="en-US" sz="1800" dirty="0">
                <a:solidFill>
                  <a:schemeClr val="bg1"/>
                </a:solidFill>
                <a:latin typeface="Montserrat-Bold"/>
                <a:cs typeface="Montserrat-Bold"/>
              </a:rPr>
              <a:t>&lt; HTTP/1.1 204 No </a:t>
            </a:r>
            <a:r>
              <a:rPr lang="en-US" sz="1800" dirty="0" smtClean="0">
                <a:solidFill>
                  <a:schemeClr val="bg1"/>
                </a:solidFill>
                <a:latin typeface="Montserrat-Bold"/>
                <a:cs typeface="Montserrat-Bold"/>
              </a:rPr>
              <a:t>Content</a:t>
            </a:r>
            <a:endParaRPr lang="en-US" sz="1800" dirty="0">
              <a:solidFill>
                <a:schemeClr val="bg1"/>
              </a:solidFill>
              <a:latin typeface="Montserrat-Bold"/>
              <a:cs typeface="Montserrat-Bold"/>
            </a:endParaRPr>
          </a:p>
        </p:txBody>
      </p:sp>
      <p:sp>
        <p:nvSpPr>
          <p:cNvPr id="8"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Creating Object</a:t>
            </a:r>
            <a:endParaRPr lang="en-US" sz="4800" b="1" i="0" u="none" strike="noStrike" cap="none" baseline="0" dirty="0">
              <a:solidFill>
                <a:srgbClr val="F8981D"/>
              </a:solidFill>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27</a:t>
            </a:fld>
            <a:endParaRPr lang="en-US"/>
          </a:p>
        </p:txBody>
      </p:sp>
    </p:spTree>
    <p:extLst>
      <p:ext uri="{BB962C8B-B14F-4D97-AF65-F5344CB8AC3E}">
        <p14:creationId xmlns:p14="http://schemas.microsoft.com/office/powerpoint/2010/main" val="96503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0267" y="1450842"/>
            <a:ext cx="8128000" cy="3447098"/>
          </a:xfrm>
          <a:prstGeom prst="rect">
            <a:avLst/>
          </a:prstGeom>
        </p:spPr>
        <p:txBody>
          <a:bodyPr wrap="square">
            <a:spAutoFit/>
          </a:bodyPr>
          <a:lstStyle/>
          <a:p>
            <a:r>
              <a:rPr lang="en-US" sz="2000" b="1" dirty="0">
                <a:solidFill>
                  <a:schemeClr val="bg1"/>
                </a:solidFill>
                <a:latin typeface="Montserrat-Bold"/>
                <a:cs typeface="Montserrat-Bold"/>
              </a:rPr>
              <a:t>$ curl -v http://127.0.0.1:8098/buckets/</a:t>
            </a:r>
            <a:r>
              <a:rPr lang="en-US" sz="2000" b="1" dirty="0">
                <a:solidFill>
                  <a:srgbClr val="F8981D"/>
                </a:solidFill>
                <a:latin typeface="Montserrat-Bold"/>
                <a:cs typeface="Montserrat-Bold"/>
              </a:rPr>
              <a:t>capitals</a:t>
            </a:r>
            <a:r>
              <a:rPr lang="en-US" sz="2000" b="1" dirty="0">
                <a:solidFill>
                  <a:schemeClr val="bg1"/>
                </a:solidFill>
                <a:latin typeface="Montserrat-Bold"/>
                <a:cs typeface="Montserrat-Bold"/>
              </a:rPr>
              <a:t>/keys/</a:t>
            </a:r>
            <a:r>
              <a:rPr lang="en-US" sz="2000" b="1" dirty="0" smtClean="0">
                <a:solidFill>
                  <a:srgbClr val="F8981D"/>
                </a:solidFill>
                <a:latin typeface="Montserrat-Bold"/>
                <a:cs typeface="Montserrat-Bold"/>
              </a:rPr>
              <a:t>usa</a:t>
            </a:r>
          </a:p>
          <a:p>
            <a:endParaRPr lang="en-US" sz="2000" b="1" dirty="0">
              <a:solidFill>
                <a:srgbClr val="F8981D"/>
              </a:solidFill>
              <a:latin typeface="Montserrat-Bold"/>
              <a:cs typeface="Montserrat-Bold"/>
            </a:endParaRPr>
          </a:p>
          <a:p>
            <a:r>
              <a:rPr lang="en-US" dirty="0" smtClean="0">
                <a:solidFill>
                  <a:schemeClr val="bg1"/>
                </a:solidFill>
                <a:latin typeface="Montserrat-Bold"/>
                <a:cs typeface="Montserrat-Bold"/>
              </a:rPr>
              <a:t>Trying </a:t>
            </a:r>
            <a:r>
              <a:rPr lang="en-US" dirty="0">
                <a:solidFill>
                  <a:schemeClr val="bg1"/>
                </a:solidFill>
                <a:latin typeface="Montserrat-Bold"/>
                <a:cs typeface="Montserrat-Bold"/>
              </a:rPr>
              <a:t>127.0.0.1... </a:t>
            </a:r>
            <a:r>
              <a:rPr lang="en-US" dirty="0" smtClean="0">
                <a:solidFill>
                  <a:schemeClr val="bg1"/>
                </a:solidFill>
                <a:latin typeface="Montserrat-Bold"/>
                <a:cs typeface="Montserrat-Bold"/>
              </a:rPr>
              <a:t>Connected</a:t>
            </a:r>
            <a:endParaRPr lang="en-US" dirty="0">
              <a:solidFill>
                <a:schemeClr val="bg1"/>
              </a:solidFill>
              <a:latin typeface="Montserrat-Bold"/>
              <a:cs typeface="Montserrat-Bold"/>
            </a:endParaRPr>
          </a:p>
          <a:p>
            <a:r>
              <a:rPr lang="en-US" sz="1800" dirty="0" smtClean="0">
                <a:solidFill>
                  <a:schemeClr val="bg1"/>
                </a:solidFill>
                <a:latin typeface="Montserrat-Bold"/>
                <a:cs typeface="Montserrat-Bold"/>
              </a:rPr>
              <a:t>&gt; </a:t>
            </a:r>
            <a:r>
              <a:rPr lang="en-US" sz="1800" b="1" dirty="0" smtClean="0">
                <a:solidFill>
                  <a:srgbClr val="F8981D"/>
                </a:solidFill>
                <a:latin typeface="Montserrat-Bold"/>
                <a:cs typeface="Montserrat-Bold"/>
              </a:rPr>
              <a:t>GET</a:t>
            </a:r>
            <a:r>
              <a:rPr lang="en-US" sz="1800" dirty="0" smtClean="0">
                <a:solidFill>
                  <a:srgbClr val="F8981D"/>
                </a:solidFill>
                <a:latin typeface="Montserrat-Bold"/>
                <a:cs typeface="Montserrat-Bold"/>
              </a:rPr>
              <a:t> </a:t>
            </a:r>
            <a:r>
              <a:rPr lang="en-US" sz="1800" dirty="0">
                <a:solidFill>
                  <a:schemeClr val="bg1"/>
                </a:solidFill>
                <a:latin typeface="Montserrat-Bold"/>
                <a:cs typeface="Montserrat-Bold"/>
              </a:rPr>
              <a:t>/buckets/capitals/keys/</a:t>
            </a:r>
            <a:r>
              <a:rPr lang="en-US" sz="1800" dirty="0" err="1">
                <a:solidFill>
                  <a:schemeClr val="bg1"/>
                </a:solidFill>
                <a:latin typeface="Montserrat-Bold"/>
                <a:cs typeface="Montserrat-Bold"/>
              </a:rPr>
              <a:t>usa</a:t>
            </a:r>
            <a:r>
              <a:rPr lang="en-US" sz="1800" dirty="0">
                <a:solidFill>
                  <a:schemeClr val="bg1"/>
                </a:solidFill>
                <a:latin typeface="Montserrat-Bold"/>
                <a:cs typeface="Montserrat-Bold"/>
              </a:rPr>
              <a:t> HTTP/1.1</a:t>
            </a:r>
          </a:p>
          <a:p>
            <a:endParaRPr lang="en-US" dirty="0">
              <a:solidFill>
                <a:schemeClr val="bg1"/>
              </a:solidFill>
              <a:latin typeface="Montserrat-Bold"/>
              <a:cs typeface="Montserrat-Bold"/>
            </a:endParaRPr>
          </a:p>
          <a:p>
            <a:r>
              <a:rPr lang="en-US" dirty="0">
                <a:solidFill>
                  <a:schemeClr val="bg1"/>
                </a:solidFill>
                <a:latin typeface="Montserrat-Bold"/>
                <a:cs typeface="Montserrat-Bold"/>
              </a:rPr>
              <a:t>&lt; HTTP/1.1 200 OK</a:t>
            </a:r>
          </a:p>
          <a:p>
            <a:r>
              <a:rPr lang="en-US" dirty="0">
                <a:solidFill>
                  <a:schemeClr val="bg1"/>
                </a:solidFill>
                <a:latin typeface="Montserrat-Bold"/>
                <a:cs typeface="Montserrat-Bold"/>
              </a:rPr>
              <a:t>&lt; X-</a:t>
            </a:r>
            <a:r>
              <a:rPr lang="en-US" dirty="0" err="1">
                <a:solidFill>
                  <a:schemeClr val="bg1"/>
                </a:solidFill>
                <a:latin typeface="Montserrat-Bold"/>
                <a:cs typeface="Montserrat-Bold"/>
              </a:rPr>
              <a:t>Riak</a:t>
            </a:r>
            <a:r>
              <a:rPr lang="en-US" dirty="0">
                <a:solidFill>
                  <a:schemeClr val="bg1"/>
                </a:solidFill>
                <a:latin typeface="Montserrat-Bold"/>
                <a:cs typeface="Montserrat-Bold"/>
              </a:rPr>
              <a:t>-</a:t>
            </a:r>
            <a:r>
              <a:rPr lang="en-US" dirty="0" err="1">
                <a:solidFill>
                  <a:schemeClr val="bg1"/>
                </a:solidFill>
                <a:latin typeface="Montserrat-Bold"/>
                <a:cs typeface="Montserrat-Bold"/>
              </a:rPr>
              <a:t>Vclock</a:t>
            </a:r>
            <a:r>
              <a:rPr lang="en-US" dirty="0">
                <a:solidFill>
                  <a:schemeClr val="bg1"/>
                </a:solidFill>
                <a:latin typeface="Montserrat-Bold"/>
                <a:cs typeface="Montserrat-Bold"/>
              </a:rPr>
              <a:t>: a85hYGBgzGDKBVIcR4M2cvvL1tzJYEpkzGNluGw/+</a:t>
            </a:r>
            <a:r>
              <a:rPr lang="en-US" dirty="0" err="1">
                <a:solidFill>
                  <a:schemeClr val="bg1"/>
                </a:solidFill>
                <a:latin typeface="Montserrat-Bold"/>
                <a:cs typeface="Montserrat-Bold"/>
              </a:rPr>
              <a:t>QRfFgA</a:t>
            </a:r>
            <a:r>
              <a:rPr lang="en-US" dirty="0">
                <a:solidFill>
                  <a:schemeClr val="bg1"/>
                </a:solidFill>
                <a:latin typeface="Montserrat-Bold"/>
                <a:cs typeface="Montserrat-Bold"/>
              </a:rPr>
              <a:t>=</a:t>
            </a:r>
          </a:p>
          <a:p>
            <a:r>
              <a:rPr lang="en-US" dirty="0">
                <a:solidFill>
                  <a:schemeClr val="bg1"/>
                </a:solidFill>
                <a:latin typeface="Montserrat-Bold"/>
                <a:cs typeface="Montserrat-Bold"/>
              </a:rPr>
              <a:t>&lt; Vary: Accept-Encoding</a:t>
            </a:r>
          </a:p>
          <a:p>
            <a:r>
              <a:rPr lang="en-US" dirty="0">
                <a:solidFill>
                  <a:schemeClr val="bg1"/>
                </a:solidFill>
                <a:latin typeface="Montserrat-Bold"/>
                <a:cs typeface="Montserrat-Bold"/>
              </a:rPr>
              <a:t>&lt; Server: </a:t>
            </a:r>
            <a:r>
              <a:rPr lang="en-US" dirty="0" err="1">
                <a:solidFill>
                  <a:schemeClr val="bg1"/>
                </a:solidFill>
                <a:latin typeface="Montserrat-Bold"/>
                <a:cs typeface="Montserrat-Bold"/>
              </a:rPr>
              <a:t>MochiWeb</a:t>
            </a:r>
            <a:r>
              <a:rPr lang="en-US" dirty="0">
                <a:solidFill>
                  <a:schemeClr val="bg1"/>
                </a:solidFill>
                <a:latin typeface="Montserrat-Bold"/>
                <a:cs typeface="Montserrat-Bold"/>
              </a:rPr>
              <a:t>/1.1 </a:t>
            </a:r>
            <a:r>
              <a:rPr lang="en-US" dirty="0" err="1">
                <a:solidFill>
                  <a:schemeClr val="bg1"/>
                </a:solidFill>
                <a:latin typeface="Montserrat-Bold"/>
                <a:cs typeface="Montserrat-Bold"/>
              </a:rPr>
              <a:t>WebMachine</a:t>
            </a:r>
            <a:r>
              <a:rPr lang="en-US" dirty="0">
                <a:solidFill>
                  <a:schemeClr val="bg1"/>
                </a:solidFill>
                <a:latin typeface="Montserrat-Bold"/>
                <a:cs typeface="Montserrat-Bold"/>
              </a:rPr>
              <a:t>/1.9.0 (someone had painted it blue)</a:t>
            </a:r>
          </a:p>
          <a:p>
            <a:r>
              <a:rPr lang="en-US" dirty="0">
                <a:solidFill>
                  <a:schemeClr val="bg1"/>
                </a:solidFill>
                <a:latin typeface="Montserrat-Bold"/>
                <a:cs typeface="Montserrat-Bold"/>
              </a:rPr>
              <a:t>&lt; Link: &lt;/buckets/capitals&gt;; </a:t>
            </a:r>
            <a:r>
              <a:rPr lang="en-US" dirty="0" err="1">
                <a:solidFill>
                  <a:schemeClr val="bg1"/>
                </a:solidFill>
                <a:latin typeface="Montserrat-Bold"/>
                <a:cs typeface="Montserrat-Bold"/>
              </a:rPr>
              <a:t>rel</a:t>
            </a:r>
            <a:r>
              <a:rPr lang="en-US" dirty="0">
                <a:solidFill>
                  <a:schemeClr val="bg1"/>
                </a:solidFill>
                <a:latin typeface="Montserrat-Bold"/>
                <a:cs typeface="Montserrat-Bold"/>
              </a:rPr>
              <a:t>="up"</a:t>
            </a:r>
          </a:p>
          <a:p>
            <a:r>
              <a:rPr lang="en-US" dirty="0">
                <a:solidFill>
                  <a:schemeClr val="bg1"/>
                </a:solidFill>
                <a:latin typeface="Montserrat-Bold"/>
                <a:cs typeface="Montserrat-Bold"/>
              </a:rPr>
              <a:t>&lt; Last-Modified: Tue, 24 Jan 2012 14:44:35 GMT</a:t>
            </a:r>
          </a:p>
          <a:p>
            <a:r>
              <a:rPr lang="en-US" dirty="0">
                <a:solidFill>
                  <a:schemeClr val="bg1"/>
                </a:solidFill>
                <a:latin typeface="Montserrat-Bold"/>
                <a:cs typeface="Montserrat-Bold"/>
              </a:rPr>
              <a:t>&lt; </a:t>
            </a:r>
            <a:r>
              <a:rPr lang="en-US" dirty="0" err="1">
                <a:solidFill>
                  <a:schemeClr val="bg1"/>
                </a:solidFill>
                <a:latin typeface="Montserrat-Bold"/>
                <a:cs typeface="Montserrat-Bold"/>
              </a:rPr>
              <a:t>ETag</a:t>
            </a:r>
            <a:r>
              <a:rPr lang="en-US" dirty="0">
                <a:solidFill>
                  <a:schemeClr val="bg1"/>
                </a:solidFill>
                <a:latin typeface="Montserrat-Bold"/>
                <a:cs typeface="Montserrat-Bold"/>
              </a:rPr>
              <a:t>: "</a:t>
            </a:r>
            <a:r>
              <a:rPr lang="en-US" dirty="0" smtClean="0">
                <a:solidFill>
                  <a:schemeClr val="bg1"/>
                </a:solidFill>
                <a:latin typeface="Montserrat-Bold"/>
                <a:cs typeface="Montserrat-Bold"/>
              </a:rPr>
              <a:t>1yAFlUinalK2zNd7LpkOgU”</a:t>
            </a:r>
          </a:p>
          <a:p>
            <a:endParaRPr lang="en-US" dirty="0">
              <a:solidFill>
                <a:schemeClr val="bg1"/>
              </a:solidFill>
              <a:latin typeface="Montserrat-Bold"/>
              <a:cs typeface="Montserrat-Bold"/>
            </a:endParaRPr>
          </a:p>
          <a:p>
            <a:r>
              <a:rPr lang="en-US" sz="2000" b="1" dirty="0" smtClean="0">
                <a:solidFill>
                  <a:schemeClr val="bg1"/>
                </a:solidFill>
                <a:latin typeface="Montserrat-Bold"/>
                <a:cs typeface="Montserrat-Bold"/>
              </a:rPr>
              <a:t>Washington </a:t>
            </a:r>
            <a:r>
              <a:rPr lang="en-US" sz="2000" b="1" dirty="0">
                <a:solidFill>
                  <a:schemeClr val="bg1"/>
                </a:solidFill>
                <a:latin typeface="Montserrat-Bold"/>
                <a:cs typeface="Montserrat-Bold"/>
              </a:rPr>
              <a:t>D.C.</a:t>
            </a:r>
            <a:endParaRPr lang="en-US" sz="2000" b="1" dirty="0"/>
          </a:p>
        </p:txBody>
      </p:sp>
      <p:sp>
        <p:nvSpPr>
          <p:cNvPr id="8"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Retrieving</a:t>
            </a:r>
            <a:r>
              <a:rPr lang="en-US" sz="4800" b="1" i="0" u="none" strike="noStrike" cap="none" dirty="0" smtClean="0">
                <a:solidFill>
                  <a:srgbClr val="F8981D"/>
                </a:solidFill>
                <a:latin typeface="Montserrat"/>
                <a:ea typeface="Montserrat"/>
                <a:cs typeface="Montserrat"/>
                <a:sym typeface="Montserrat"/>
              </a:rPr>
              <a:t> </a:t>
            </a:r>
            <a:r>
              <a:rPr lang="en-US" sz="4800" b="1" i="0" u="none" strike="noStrike" cap="none" baseline="0" dirty="0" smtClean="0">
                <a:solidFill>
                  <a:srgbClr val="F8981D"/>
                </a:solidFill>
                <a:latin typeface="Montserrat"/>
                <a:ea typeface="Montserrat"/>
                <a:cs typeface="Montserrat"/>
                <a:sym typeface="Montserrat"/>
              </a:rPr>
              <a:t>Object</a:t>
            </a:r>
            <a:endParaRPr lang="en-US" sz="4800" b="1" i="0" u="none" strike="noStrike" cap="none" baseline="0" dirty="0">
              <a:solidFill>
                <a:srgbClr val="F8981D"/>
              </a:solidFill>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28</a:t>
            </a:fld>
            <a:endParaRPr lang="en-US"/>
          </a:p>
        </p:txBody>
      </p:sp>
    </p:spTree>
    <p:extLst>
      <p:ext uri="{BB962C8B-B14F-4D97-AF65-F5344CB8AC3E}">
        <p14:creationId xmlns:p14="http://schemas.microsoft.com/office/powerpoint/2010/main" val="161867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29</a:t>
            </a:fld>
            <a:endParaRPr lang="en-US"/>
          </a:p>
        </p:txBody>
      </p:sp>
      <p:sp>
        <p:nvSpPr>
          <p:cNvPr id="3"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smtClean="0">
                <a:solidFill>
                  <a:srgbClr val="FFFFFF"/>
                </a:solidFill>
                <a:latin typeface="Montserrat-Bold"/>
                <a:cs typeface="Montserrat-Bold"/>
              </a:rPr>
              <a:t>Taste of </a:t>
            </a:r>
            <a:r>
              <a:rPr lang="en-US" sz="6600" dirty="0" err="1" smtClean="0">
                <a:solidFill>
                  <a:srgbClr val="FFFFFF"/>
                </a:solidFill>
                <a:latin typeface="Montserrat-Bold"/>
                <a:cs typeface="Montserrat-Bold"/>
              </a:rPr>
              <a:t>Riak</a:t>
            </a:r>
            <a:endParaRPr lang="en-US" sz="6600" dirty="0">
              <a:solidFill>
                <a:srgbClr val="FFFFFF"/>
              </a:solidFill>
              <a:latin typeface="Montserrat-Bold"/>
              <a:cs typeface="Montserrat-Bold"/>
            </a:endParaRPr>
          </a:p>
        </p:txBody>
      </p:sp>
      <p:sp>
        <p:nvSpPr>
          <p:cNvPr id="4" name="Rectangle 3"/>
          <p:cNvSpPr/>
          <p:nvPr/>
        </p:nvSpPr>
        <p:spPr>
          <a:xfrm>
            <a:off x="1446893" y="4146576"/>
            <a:ext cx="6250215" cy="584776"/>
          </a:xfrm>
          <a:prstGeom prst="rect">
            <a:avLst/>
          </a:prstGeom>
        </p:spPr>
        <p:txBody>
          <a:bodyPr wrap="square">
            <a:spAutoFit/>
          </a:bodyPr>
          <a:lstStyle/>
          <a:p>
            <a:pPr algn="ctr"/>
            <a:r>
              <a:rPr lang="en-US" sz="3200" dirty="0">
                <a:solidFill>
                  <a:schemeClr val="bg1"/>
                </a:solidFill>
                <a:latin typeface="Ubuntu Condensed"/>
                <a:cs typeface="Ubuntu Condensed"/>
              </a:rPr>
              <a:t>https://</a:t>
            </a:r>
            <a:r>
              <a:rPr lang="en-US" sz="3200" dirty="0" err="1">
                <a:solidFill>
                  <a:schemeClr val="bg1"/>
                </a:solidFill>
                <a:latin typeface="Ubuntu Condensed"/>
                <a:cs typeface="Ubuntu Condensed"/>
              </a:rPr>
              <a:t>github.com</a:t>
            </a:r>
            <a:r>
              <a:rPr lang="en-US" sz="3200" dirty="0">
                <a:solidFill>
                  <a:schemeClr val="bg1"/>
                </a:solidFill>
                <a:latin typeface="Ubuntu Condensed"/>
                <a:cs typeface="Ubuntu Condensed"/>
              </a:rPr>
              <a:t>/</a:t>
            </a:r>
            <a:r>
              <a:rPr lang="en-US" sz="3200" dirty="0" err="1">
                <a:solidFill>
                  <a:schemeClr val="bg1"/>
                </a:solidFill>
                <a:latin typeface="Ubuntu Condensed"/>
                <a:cs typeface="Ubuntu Condensed"/>
              </a:rPr>
              <a:t>basho</a:t>
            </a:r>
            <a:r>
              <a:rPr lang="en-US" sz="3200" dirty="0">
                <a:solidFill>
                  <a:schemeClr val="bg1"/>
                </a:solidFill>
                <a:latin typeface="Ubuntu Condensed"/>
                <a:cs typeface="Ubuntu Condensed"/>
              </a:rPr>
              <a:t>/taste-of-</a:t>
            </a:r>
            <a:r>
              <a:rPr lang="en-US" sz="3200" dirty="0" err="1">
                <a:solidFill>
                  <a:schemeClr val="bg1"/>
                </a:solidFill>
                <a:latin typeface="Ubuntu Condensed"/>
                <a:cs typeface="Ubuntu Condensed"/>
              </a:rPr>
              <a:t>riak</a:t>
            </a:r>
            <a:endParaRPr lang="en-US" sz="3200" dirty="0">
              <a:solidFill>
                <a:schemeClr val="bg1"/>
              </a:solidFill>
              <a:latin typeface="Ubuntu Condensed"/>
              <a:cs typeface="Ubuntu Condensed"/>
            </a:endParaRPr>
          </a:p>
        </p:txBody>
      </p:sp>
    </p:spTree>
    <p:extLst>
      <p:ext uri="{BB962C8B-B14F-4D97-AF65-F5344CB8AC3E}">
        <p14:creationId xmlns:p14="http://schemas.microsoft.com/office/powerpoint/2010/main" val="396375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t-entertain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0"/>
            <a:ext cx="7476067" cy="6922284"/>
          </a:xfrm>
          <a:prstGeom prst="rect">
            <a:avLst/>
          </a:prstGeom>
        </p:spPr>
      </p:pic>
    </p:spTree>
    <p:extLst>
      <p:ext uri="{BB962C8B-B14F-4D97-AF65-F5344CB8AC3E}">
        <p14:creationId xmlns:p14="http://schemas.microsoft.com/office/powerpoint/2010/main" val="2679448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30</a:t>
            </a:fld>
            <a:endParaRPr lang="en-US"/>
          </a:p>
        </p:txBody>
      </p:sp>
      <p:sp>
        <p:nvSpPr>
          <p:cNvPr id="3"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a:solidFill>
                  <a:srgbClr val="FFFFFF"/>
                </a:solidFill>
                <a:latin typeface="Montserrat-Bold"/>
                <a:cs typeface="Montserrat-Bold"/>
              </a:rPr>
              <a:t>What</a:t>
            </a:r>
            <a:r>
              <a:rPr lang="en-US" sz="6600" dirty="0"/>
              <a:t> </a:t>
            </a:r>
            <a:r>
              <a:rPr lang="en-US" sz="6600" dirty="0">
                <a:solidFill>
                  <a:srgbClr val="FFFFFF"/>
                </a:solidFill>
                <a:latin typeface="Montserrat-Bold"/>
                <a:cs typeface="Montserrat-Bold"/>
              </a:rPr>
              <a:t>Kind of Data Are You Storing?</a:t>
            </a:r>
          </a:p>
        </p:txBody>
      </p:sp>
    </p:spTree>
    <p:extLst>
      <p:ext uri="{BB962C8B-B14F-4D97-AF65-F5344CB8AC3E}">
        <p14:creationId xmlns:p14="http://schemas.microsoft.com/office/powerpoint/2010/main" val="4020668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9804974"/>
              </p:ext>
            </p:extLst>
          </p:nvPr>
        </p:nvGraphicFramePr>
        <p:xfrm>
          <a:off x="186267" y="1405468"/>
          <a:ext cx="8754534" cy="5338997"/>
        </p:xfrm>
        <a:graphic>
          <a:graphicData uri="http://schemas.openxmlformats.org/drawingml/2006/table">
            <a:tbl>
              <a:tblPr firstRow="1" bandRow="1">
                <a:tableStyleId>{F5AB1C69-6EDB-4FF4-983F-18BD219EF322}</a:tableStyleId>
              </a:tblPr>
              <a:tblGrid>
                <a:gridCol w="2918178"/>
                <a:gridCol w="2918178"/>
                <a:gridCol w="2918178"/>
              </a:tblGrid>
              <a:tr h="338067">
                <a:tc>
                  <a:txBody>
                    <a:bodyPr/>
                    <a:lstStyle/>
                    <a:p>
                      <a:r>
                        <a:rPr lang="en-US" sz="1800" dirty="0" smtClean="0"/>
                        <a:t>Application Type</a:t>
                      </a:r>
                      <a:endParaRPr lang="en-US" sz="1800" i="1" dirty="0">
                        <a:solidFill>
                          <a:schemeClr val="bg1"/>
                        </a:solidFill>
                      </a:endParaRPr>
                    </a:p>
                  </a:txBody>
                  <a:tcPr marL="64290" marR="64290" marT="32984" marB="32984"/>
                </a:tc>
                <a:tc>
                  <a:txBody>
                    <a:bodyPr/>
                    <a:lstStyle/>
                    <a:p>
                      <a:r>
                        <a:rPr lang="en-US" sz="1800" dirty="0" smtClean="0"/>
                        <a:t>Key</a:t>
                      </a:r>
                      <a:endParaRPr lang="en-US" sz="1800" i="1" dirty="0">
                        <a:solidFill>
                          <a:schemeClr val="bg1"/>
                        </a:solidFill>
                      </a:endParaRPr>
                    </a:p>
                  </a:txBody>
                  <a:tcPr marL="64290" marR="64290" marT="32984" marB="32984"/>
                </a:tc>
                <a:tc>
                  <a:txBody>
                    <a:bodyPr/>
                    <a:lstStyle/>
                    <a:p>
                      <a:r>
                        <a:rPr lang="en-US" sz="1800" dirty="0" smtClean="0"/>
                        <a:t>Value</a:t>
                      </a:r>
                      <a:endParaRPr lang="en-US" sz="1800" i="1" dirty="0">
                        <a:solidFill>
                          <a:schemeClr val="bg1"/>
                        </a:solidFill>
                      </a:endParaRPr>
                    </a:p>
                  </a:txBody>
                  <a:tcPr marL="64290" marR="64290" marT="32984" marB="32984"/>
                </a:tc>
              </a:tr>
              <a:tr h="725971">
                <a:tc>
                  <a:txBody>
                    <a:bodyPr/>
                    <a:lstStyle/>
                    <a:p>
                      <a:r>
                        <a:rPr lang="en-US" sz="2600" dirty="0" smtClean="0"/>
                        <a:t>Session</a:t>
                      </a:r>
                      <a:endParaRPr lang="en-US" sz="2600" dirty="0">
                        <a:solidFill>
                          <a:schemeClr val="bg1"/>
                        </a:solidFill>
                      </a:endParaRPr>
                    </a:p>
                  </a:txBody>
                  <a:tcPr marL="64290" marR="64290" marT="32984" marB="32984"/>
                </a:tc>
                <a:tc>
                  <a:txBody>
                    <a:bodyPr/>
                    <a:lstStyle/>
                    <a:p>
                      <a:r>
                        <a:rPr lang="en-US" sz="2600" dirty="0" smtClean="0"/>
                        <a:t>User/Session</a:t>
                      </a:r>
                      <a:r>
                        <a:rPr lang="en-US" sz="2600" baseline="0" dirty="0" smtClean="0"/>
                        <a:t> ID</a:t>
                      </a:r>
                      <a:endParaRPr lang="en-US" sz="2600" dirty="0">
                        <a:solidFill>
                          <a:schemeClr val="bg1"/>
                        </a:solidFill>
                      </a:endParaRPr>
                    </a:p>
                  </a:txBody>
                  <a:tcPr marL="64290" marR="64290" marT="32984" marB="32984"/>
                </a:tc>
                <a:tc>
                  <a:txBody>
                    <a:bodyPr/>
                    <a:lstStyle/>
                    <a:p>
                      <a:r>
                        <a:rPr lang="en-US" sz="2600" dirty="0" smtClean="0"/>
                        <a:t>Session Data</a:t>
                      </a:r>
                      <a:endParaRPr lang="en-US" sz="2600" dirty="0">
                        <a:solidFill>
                          <a:schemeClr val="bg1"/>
                        </a:solidFill>
                      </a:endParaRPr>
                    </a:p>
                  </a:txBody>
                  <a:tcPr marL="64290" marR="64290" marT="32984" marB="32984"/>
                </a:tc>
              </a:tr>
              <a:tr h="459429">
                <a:tc>
                  <a:txBody>
                    <a:bodyPr/>
                    <a:lstStyle/>
                    <a:p>
                      <a:r>
                        <a:rPr lang="en-US" sz="2600" dirty="0" smtClean="0"/>
                        <a:t>Advertising</a:t>
                      </a:r>
                      <a:endParaRPr lang="en-US" sz="2600" dirty="0">
                        <a:solidFill>
                          <a:schemeClr val="bg1"/>
                        </a:solidFill>
                      </a:endParaRPr>
                    </a:p>
                  </a:txBody>
                  <a:tcPr marL="64290" marR="64290" marT="32984" marB="32984"/>
                </a:tc>
                <a:tc>
                  <a:txBody>
                    <a:bodyPr/>
                    <a:lstStyle/>
                    <a:p>
                      <a:r>
                        <a:rPr lang="en-US" sz="2600" dirty="0" smtClean="0"/>
                        <a:t>Campaign ID</a:t>
                      </a:r>
                      <a:endParaRPr lang="en-US" sz="2600" dirty="0">
                        <a:solidFill>
                          <a:schemeClr val="bg1"/>
                        </a:solidFill>
                      </a:endParaRPr>
                    </a:p>
                  </a:txBody>
                  <a:tcPr marL="64290" marR="64290" marT="32984" marB="32984"/>
                </a:tc>
                <a:tc>
                  <a:txBody>
                    <a:bodyPr/>
                    <a:lstStyle/>
                    <a:p>
                      <a:r>
                        <a:rPr lang="en-US" sz="2600" dirty="0" smtClean="0"/>
                        <a:t>Ad Content</a:t>
                      </a:r>
                      <a:endParaRPr lang="en-US" sz="2600" dirty="0">
                        <a:solidFill>
                          <a:schemeClr val="bg1"/>
                        </a:solidFill>
                      </a:endParaRPr>
                    </a:p>
                  </a:txBody>
                  <a:tcPr marL="64290" marR="64290" marT="32984" marB="32984"/>
                </a:tc>
              </a:tr>
              <a:tr h="835132">
                <a:tc>
                  <a:txBody>
                    <a:bodyPr/>
                    <a:lstStyle/>
                    <a:p>
                      <a:r>
                        <a:rPr lang="en-US" sz="2600" dirty="0" smtClean="0"/>
                        <a:t>Logs </a:t>
                      </a:r>
                      <a:endParaRPr lang="en-US" sz="2600" dirty="0">
                        <a:solidFill>
                          <a:schemeClr val="bg1"/>
                        </a:solidFill>
                      </a:endParaRPr>
                    </a:p>
                  </a:txBody>
                  <a:tcPr marL="64290" marR="64290" marT="32984" marB="32984"/>
                </a:tc>
                <a:tc>
                  <a:txBody>
                    <a:bodyPr/>
                    <a:lstStyle/>
                    <a:p>
                      <a:r>
                        <a:rPr lang="en-US" sz="2600" dirty="0" smtClean="0"/>
                        <a:t>Date</a:t>
                      </a:r>
                      <a:endParaRPr lang="en-US" sz="2600" dirty="0">
                        <a:solidFill>
                          <a:schemeClr val="bg1"/>
                        </a:solidFill>
                      </a:endParaRPr>
                    </a:p>
                  </a:txBody>
                  <a:tcPr marL="64290" marR="64290" marT="32984" marB="32984"/>
                </a:tc>
                <a:tc>
                  <a:txBody>
                    <a:bodyPr/>
                    <a:lstStyle/>
                    <a:p>
                      <a:r>
                        <a:rPr lang="en-US" sz="2600" dirty="0" smtClean="0"/>
                        <a:t>Log File</a:t>
                      </a:r>
                      <a:endParaRPr lang="en-US" sz="2600" dirty="0">
                        <a:solidFill>
                          <a:schemeClr val="bg1"/>
                        </a:solidFill>
                      </a:endParaRPr>
                    </a:p>
                  </a:txBody>
                  <a:tcPr marL="64290" marR="64290" marT="32984" marB="32984"/>
                </a:tc>
              </a:tr>
              <a:tr h="725971">
                <a:tc>
                  <a:txBody>
                    <a:bodyPr/>
                    <a:lstStyle/>
                    <a:p>
                      <a:r>
                        <a:rPr lang="en-US" sz="2600" dirty="0" smtClean="0"/>
                        <a:t>Sensor</a:t>
                      </a:r>
                      <a:endParaRPr lang="en-US" sz="2600" dirty="0">
                        <a:solidFill>
                          <a:schemeClr val="bg1"/>
                        </a:solidFill>
                      </a:endParaRPr>
                    </a:p>
                  </a:txBody>
                  <a:tcPr marL="64290" marR="64290" marT="32984" marB="32984"/>
                </a:tc>
                <a:tc>
                  <a:txBody>
                    <a:bodyPr/>
                    <a:lstStyle/>
                    <a:p>
                      <a:r>
                        <a:rPr lang="en-US" sz="2600" dirty="0" smtClean="0"/>
                        <a:t>Date,</a:t>
                      </a:r>
                      <a:r>
                        <a:rPr lang="en-US" sz="2600" baseline="0" dirty="0" smtClean="0"/>
                        <a:t> Date/Time</a:t>
                      </a:r>
                      <a:endParaRPr lang="en-US" sz="2600" dirty="0">
                        <a:solidFill>
                          <a:schemeClr val="bg1"/>
                        </a:solidFill>
                      </a:endParaRPr>
                    </a:p>
                  </a:txBody>
                  <a:tcPr marL="64290" marR="64290" marT="32984" marB="32984"/>
                </a:tc>
                <a:tc>
                  <a:txBody>
                    <a:bodyPr/>
                    <a:lstStyle/>
                    <a:p>
                      <a:r>
                        <a:rPr lang="en-US" sz="2600" dirty="0" smtClean="0"/>
                        <a:t>Sensor Updates</a:t>
                      </a:r>
                      <a:endParaRPr lang="en-US" sz="2600" dirty="0">
                        <a:solidFill>
                          <a:schemeClr val="bg1"/>
                        </a:solidFill>
                      </a:endParaRPr>
                    </a:p>
                  </a:txBody>
                  <a:tcPr marL="64290" marR="64290" marT="32984" marB="32984"/>
                </a:tc>
              </a:tr>
              <a:tr h="853320">
                <a:tc>
                  <a:txBody>
                    <a:bodyPr/>
                    <a:lstStyle/>
                    <a:p>
                      <a:r>
                        <a:rPr lang="en-US" sz="2600" dirty="0" smtClean="0"/>
                        <a:t>User Data</a:t>
                      </a:r>
                      <a:endParaRPr lang="en-US" sz="2600" dirty="0">
                        <a:solidFill>
                          <a:schemeClr val="bg1"/>
                        </a:solidFill>
                      </a:endParaRPr>
                    </a:p>
                  </a:txBody>
                  <a:tcPr marL="64290" marR="64290" marT="32984" marB="32984"/>
                </a:tc>
                <a:tc>
                  <a:txBody>
                    <a:bodyPr/>
                    <a:lstStyle/>
                    <a:p>
                      <a:r>
                        <a:rPr lang="en-US" sz="2600" dirty="0" smtClean="0"/>
                        <a:t>Login,</a:t>
                      </a:r>
                      <a:r>
                        <a:rPr lang="en-US" sz="2600" baseline="0" dirty="0" smtClean="0"/>
                        <a:t> email, UUID</a:t>
                      </a:r>
                      <a:endParaRPr lang="en-US" sz="2600" dirty="0">
                        <a:solidFill>
                          <a:schemeClr val="bg1"/>
                        </a:solidFill>
                      </a:endParaRPr>
                    </a:p>
                  </a:txBody>
                  <a:tcPr marL="64290" marR="64290" marT="32984" marB="32984"/>
                </a:tc>
                <a:tc>
                  <a:txBody>
                    <a:bodyPr/>
                    <a:lstStyle/>
                    <a:p>
                      <a:r>
                        <a:rPr lang="en-US" sz="2600" dirty="0" smtClean="0"/>
                        <a:t>User Attributes</a:t>
                      </a:r>
                      <a:endParaRPr lang="en-US" sz="2600" dirty="0">
                        <a:solidFill>
                          <a:schemeClr val="bg1"/>
                        </a:solidFill>
                      </a:endParaRPr>
                    </a:p>
                  </a:txBody>
                  <a:tcPr marL="64290" marR="64290" marT="32984" marB="32984"/>
                </a:tc>
              </a:tr>
              <a:tr h="1396107">
                <a:tc>
                  <a:txBody>
                    <a:bodyPr/>
                    <a:lstStyle/>
                    <a:p>
                      <a:r>
                        <a:rPr lang="en-US" sz="2600" dirty="0" smtClean="0"/>
                        <a:t>Content</a:t>
                      </a:r>
                      <a:endParaRPr lang="en-US" sz="2600" dirty="0">
                        <a:solidFill>
                          <a:schemeClr val="bg1"/>
                        </a:solidFill>
                      </a:endParaRPr>
                    </a:p>
                  </a:txBody>
                  <a:tcPr marL="64290" marR="64290" marT="32984" marB="32984"/>
                </a:tc>
                <a:tc>
                  <a:txBody>
                    <a:bodyPr/>
                    <a:lstStyle/>
                    <a:p>
                      <a:r>
                        <a:rPr lang="en-US" sz="2600" dirty="0" smtClean="0"/>
                        <a:t>Title, Integer</a:t>
                      </a:r>
                      <a:endParaRPr lang="en-US" sz="2600" dirty="0">
                        <a:solidFill>
                          <a:schemeClr val="bg1"/>
                        </a:solidFill>
                      </a:endParaRPr>
                    </a:p>
                  </a:txBody>
                  <a:tcPr marL="64290" marR="64290" marT="32984" marB="32984"/>
                </a:tc>
                <a:tc>
                  <a:txBody>
                    <a:bodyPr/>
                    <a:lstStyle/>
                    <a:p>
                      <a:r>
                        <a:rPr lang="en-US" sz="2600" dirty="0" smtClean="0"/>
                        <a:t>Text, JSON/XML/HTTP</a:t>
                      </a:r>
                      <a:r>
                        <a:rPr lang="en-US" sz="2600" baseline="0" dirty="0" smtClean="0"/>
                        <a:t> document, images, etc.</a:t>
                      </a:r>
                      <a:endParaRPr lang="en-US" sz="2600" dirty="0">
                        <a:solidFill>
                          <a:schemeClr val="bg1"/>
                        </a:solidFill>
                      </a:endParaRPr>
                    </a:p>
                  </a:txBody>
                  <a:tcPr marL="64290" marR="64290" marT="32984" marB="32984"/>
                </a:tc>
              </a:tr>
            </a:tbl>
          </a:graphicData>
        </a:graphic>
      </p:graphicFrame>
      <p:sp>
        <p:nvSpPr>
          <p:cNvPr id="4" name="Shape 236"/>
          <p:cNvSpPr txBox="1"/>
          <p:nvPr/>
        </p:nvSpPr>
        <p:spPr>
          <a:xfrm>
            <a:off x="1367581" y="404466"/>
            <a:ext cx="6408838"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Riak Use Cases</a:t>
            </a:r>
            <a:endParaRPr lang="en-US" sz="4800" b="1" i="0" u="none" strike="noStrike" cap="none" baseline="0" dirty="0">
              <a:solidFill>
                <a:srgbClr val="F8981D"/>
              </a:solidFill>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31</a:t>
            </a:fld>
            <a:endParaRPr lang="en-US"/>
          </a:p>
        </p:txBody>
      </p:sp>
    </p:spTree>
    <p:extLst>
      <p:ext uri="{BB962C8B-B14F-4D97-AF65-F5344CB8AC3E}">
        <p14:creationId xmlns:p14="http://schemas.microsoft.com/office/powerpoint/2010/main" val="1251164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laceholder 5"/>
          <p:cNvSpPr>
            <a:spLocks noGrp="1"/>
          </p:cNvSpPr>
          <p:nvPr>
            <p:ph type="sldNum" idx="12"/>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32</a:t>
            </a:fld>
            <a:endParaRPr lang="en-US" dirty="0">
              <a:latin typeface="Arial"/>
              <a:cs typeface="Arial"/>
            </a:endParaRPr>
          </a:p>
        </p:txBody>
      </p:sp>
      <p:sp>
        <p:nvSpPr>
          <p:cNvPr id="4" name="Title 1"/>
          <p:cNvSpPr txBox="1">
            <a:spLocks/>
          </p:cNvSpPr>
          <p:nvPr/>
        </p:nvSpPr>
        <p:spPr>
          <a:xfrm>
            <a:off x="596900" y="663516"/>
            <a:ext cx="8229600" cy="1143000"/>
          </a:xfrm>
          <a:prstGeom prst="rect">
            <a:avLst/>
          </a:prstGeom>
        </p:spPr>
        <p:txBody>
          <a:bodyPr/>
          <a:lstStyle>
            <a:lvl1pPr algn="ctr" defTabSz="457200" rtl="0" eaLnBrk="1" latinLnBrk="0" hangingPunct="1">
              <a:spcBef>
                <a:spcPct val="0"/>
              </a:spcBef>
              <a:buNone/>
              <a:defRPr sz="3200" kern="1200">
                <a:solidFill>
                  <a:schemeClr val="tx1"/>
                </a:solidFill>
                <a:latin typeface="Montserrat-Bold"/>
                <a:ea typeface="+mj-ea"/>
                <a:cs typeface="Montserrat-Bold"/>
              </a:defRPr>
            </a:lvl1pPr>
          </a:lstStyle>
          <a:p>
            <a:endParaRPr lang="en-US" dirty="0">
              <a:solidFill>
                <a:srgbClr val="FFFFFF"/>
              </a:solidFill>
              <a:latin typeface="Arial"/>
              <a:cs typeface="Arial"/>
            </a:endParaRPr>
          </a:p>
        </p:txBody>
      </p:sp>
      <p:sp>
        <p:nvSpPr>
          <p:cNvPr id="6" name="Rectangle 5"/>
          <p:cNvSpPr/>
          <p:nvPr/>
        </p:nvSpPr>
        <p:spPr>
          <a:xfrm>
            <a:off x="4828032" y="20219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Gaming and Betting</a:t>
            </a:r>
            <a:endParaRPr lang="en-US" sz="1600" dirty="0">
              <a:solidFill>
                <a:srgbClr val="FFFFFF"/>
              </a:solidFill>
              <a:latin typeface="Ubuntu Condensed"/>
              <a:cs typeface="Ubuntu Condensed"/>
            </a:endParaRPr>
          </a:p>
        </p:txBody>
      </p:sp>
      <p:sp>
        <p:nvSpPr>
          <p:cNvPr id="7" name="Rectangle 6"/>
          <p:cNvSpPr/>
          <p:nvPr/>
        </p:nvSpPr>
        <p:spPr>
          <a:xfrm>
            <a:off x="7315200" y="1806516"/>
            <a:ext cx="1371600" cy="4111684"/>
          </a:xfrm>
          <a:prstGeom prst="rect">
            <a:avLst/>
          </a:prstGeom>
          <a:solidFill>
            <a:srgbClr val="FFFFFF"/>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Ubuntu Condensed"/>
              <a:cs typeface="Ubuntu Condensed"/>
            </a:endParaRPr>
          </a:p>
        </p:txBody>
      </p:sp>
      <p:sp>
        <p:nvSpPr>
          <p:cNvPr id="8" name="Rectangle 7"/>
          <p:cNvSpPr/>
          <p:nvPr/>
        </p:nvSpPr>
        <p:spPr>
          <a:xfrm>
            <a:off x="457200" y="20219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Public Cloud</a:t>
            </a:r>
            <a:endParaRPr lang="en-US" sz="1600" dirty="0">
              <a:solidFill>
                <a:srgbClr val="FFFFFF"/>
              </a:solidFill>
              <a:latin typeface="Ubuntu Condensed"/>
              <a:cs typeface="Ubuntu Condensed"/>
            </a:endParaRPr>
          </a:p>
        </p:txBody>
      </p:sp>
      <p:sp>
        <p:nvSpPr>
          <p:cNvPr id="9" name="Rectangle 8"/>
          <p:cNvSpPr/>
          <p:nvPr/>
        </p:nvSpPr>
        <p:spPr>
          <a:xfrm>
            <a:off x="2944368" y="1806516"/>
            <a:ext cx="1371600" cy="4111684"/>
          </a:xfrm>
          <a:prstGeom prst="rect">
            <a:avLst/>
          </a:prstGeom>
          <a:solidFill>
            <a:srgbClr val="FFFFFF"/>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87E13"/>
              </a:solidFill>
              <a:latin typeface="Ubuntu Condensed"/>
              <a:cs typeface="Ubuntu Condensed"/>
            </a:endParaRPr>
          </a:p>
        </p:txBody>
      </p:sp>
      <p:sp>
        <p:nvSpPr>
          <p:cNvPr id="10" name="Rectangle 9"/>
          <p:cNvSpPr/>
          <p:nvPr/>
        </p:nvSpPr>
        <p:spPr>
          <a:xfrm>
            <a:off x="457200" y="458920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On-Line Gaming</a:t>
            </a:r>
            <a:endParaRPr lang="en-US" sz="1600" dirty="0">
              <a:solidFill>
                <a:srgbClr val="FFFFFF"/>
              </a:solidFill>
              <a:latin typeface="Ubuntu Condensed"/>
              <a:cs typeface="Ubuntu Condensed"/>
            </a:endParaRPr>
          </a:p>
        </p:txBody>
      </p:sp>
      <p:sp>
        <p:nvSpPr>
          <p:cNvPr id="11" name="Rectangle 10"/>
          <p:cNvSpPr/>
          <p:nvPr/>
        </p:nvSpPr>
        <p:spPr>
          <a:xfrm>
            <a:off x="457200" y="33055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Digital Media</a:t>
            </a:r>
            <a:endParaRPr lang="en-US" sz="1600" dirty="0">
              <a:solidFill>
                <a:srgbClr val="FFFFFF"/>
              </a:solidFill>
              <a:latin typeface="Ubuntu Condensed"/>
              <a:cs typeface="Ubuntu Condensed"/>
            </a:endParaRPr>
          </a:p>
        </p:txBody>
      </p:sp>
      <p:sp>
        <p:nvSpPr>
          <p:cNvPr id="12" name="Rectangle 11"/>
          <p:cNvSpPr/>
          <p:nvPr/>
        </p:nvSpPr>
        <p:spPr>
          <a:xfrm>
            <a:off x="457200" y="37334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Display Advertising</a:t>
            </a:r>
            <a:endParaRPr lang="en-US" sz="1600" dirty="0">
              <a:solidFill>
                <a:srgbClr val="FFFFFF"/>
              </a:solidFill>
              <a:latin typeface="Ubuntu Condensed"/>
              <a:cs typeface="Ubuntu Condensed"/>
            </a:endParaRPr>
          </a:p>
        </p:txBody>
      </p:sp>
      <p:sp>
        <p:nvSpPr>
          <p:cNvPr id="13" name="Rectangle 12"/>
          <p:cNvSpPr/>
          <p:nvPr/>
        </p:nvSpPr>
        <p:spPr>
          <a:xfrm>
            <a:off x="457200" y="41613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Airlines</a:t>
            </a:r>
            <a:endParaRPr lang="en-US" sz="1600" dirty="0">
              <a:solidFill>
                <a:srgbClr val="FFFFFF"/>
              </a:solidFill>
              <a:latin typeface="Ubuntu Condensed"/>
              <a:cs typeface="Ubuntu Condensed"/>
            </a:endParaRPr>
          </a:p>
        </p:txBody>
      </p:sp>
      <p:sp>
        <p:nvSpPr>
          <p:cNvPr id="14" name="Rectangle 13"/>
          <p:cNvSpPr/>
          <p:nvPr/>
        </p:nvSpPr>
        <p:spPr>
          <a:xfrm>
            <a:off x="457200" y="501708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Retail and e-Commerce</a:t>
            </a:r>
            <a:endParaRPr lang="en-US" sz="1600" dirty="0">
              <a:solidFill>
                <a:srgbClr val="FFFFFF"/>
              </a:solidFill>
              <a:latin typeface="Ubuntu Condensed"/>
              <a:cs typeface="Ubuntu Condensed"/>
            </a:endParaRPr>
          </a:p>
        </p:txBody>
      </p:sp>
      <p:sp>
        <p:nvSpPr>
          <p:cNvPr id="15" name="Rectangle 14"/>
          <p:cNvSpPr/>
          <p:nvPr/>
        </p:nvSpPr>
        <p:spPr>
          <a:xfrm>
            <a:off x="457200" y="24498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Private Cloud</a:t>
            </a:r>
            <a:endParaRPr lang="en-US" sz="1600" dirty="0">
              <a:solidFill>
                <a:srgbClr val="FFFFFF"/>
              </a:solidFill>
              <a:latin typeface="Ubuntu Condensed"/>
              <a:cs typeface="Ubuntu Condensed"/>
            </a:endParaRPr>
          </a:p>
        </p:txBody>
      </p:sp>
      <p:sp>
        <p:nvSpPr>
          <p:cNvPr id="16" name="Rectangle 15"/>
          <p:cNvSpPr/>
          <p:nvPr/>
        </p:nvSpPr>
        <p:spPr>
          <a:xfrm>
            <a:off x="457200" y="28777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SaaS / Data Services</a:t>
            </a:r>
            <a:endParaRPr lang="en-US" sz="1600" dirty="0">
              <a:solidFill>
                <a:srgbClr val="FFFFFF"/>
              </a:solidFill>
              <a:latin typeface="Ubuntu Condensed"/>
              <a:cs typeface="Ubuntu Condensed"/>
            </a:endParaRPr>
          </a:p>
        </p:txBody>
      </p:sp>
      <p:sp>
        <p:nvSpPr>
          <p:cNvPr id="17" name="Rectangle 16"/>
          <p:cNvSpPr/>
          <p:nvPr/>
        </p:nvSpPr>
        <p:spPr>
          <a:xfrm>
            <a:off x="4828032" y="501708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FFFFFF"/>
                </a:solidFill>
                <a:latin typeface="Ubuntu Condensed"/>
                <a:cs typeface="Ubuntu Condensed"/>
              </a:rPr>
              <a:t>PaaS Implementation</a:t>
            </a:r>
          </a:p>
        </p:txBody>
      </p:sp>
      <p:sp>
        <p:nvSpPr>
          <p:cNvPr id="18" name="Rectangle 17"/>
          <p:cNvSpPr/>
          <p:nvPr/>
        </p:nvSpPr>
        <p:spPr>
          <a:xfrm>
            <a:off x="4828032" y="458920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Weather </a:t>
            </a:r>
            <a:endParaRPr lang="en-US" sz="1600" dirty="0">
              <a:solidFill>
                <a:srgbClr val="FFFFFF"/>
              </a:solidFill>
              <a:latin typeface="Ubuntu Condensed"/>
              <a:cs typeface="Ubuntu Condensed"/>
            </a:endParaRPr>
          </a:p>
        </p:txBody>
      </p:sp>
      <p:sp>
        <p:nvSpPr>
          <p:cNvPr id="19" name="Rectangle 18"/>
          <p:cNvSpPr/>
          <p:nvPr/>
        </p:nvSpPr>
        <p:spPr>
          <a:xfrm>
            <a:off x="4828032" y="41613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Health Care</a:t>
            </a:r>
            <a:endParaRPr lang="en-US" sz="1600" dirty="0">
              <a:solidFill>
                <a:srgbClr val="FFFFFF"/>
              </a:solidFill>
              <a:latin typeface="Ubuntu Condensed"/>
              <a:cs typeface="Ubuntu Condensed"/>
            </a:endParaRPr>
          </a:p>
        </p:txBody>
      </p:sp>
      <p:sp>
        <p:nvSpPr>
          <p:cNvPr id="20" name="Rectangle 19"/>
          <p:cNvSpPr/>
          <p:nvPr/>
        </p:nvSpPr>
        <p:spPr>
          <a:xfrm>
            <a:off x="4828032" y="37334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FFFFFF"/>
                </a:solidFill>
                <a:latin typeface="Ubuntu Condensed"/>
                <a:cs typeface="Ubuntu Condensed"/>
              </a:rPr>
              <a:t>Consumer </a:t>
            </a:r>
            <a:r>
              <a:rPr lang="en-US" sz="1600" dirty="0" smtClean="0">
                <a:solidFill>
                  <a:srgbClr val="FFFFFF"/>
                </a:solidFill>
                <a:latin typeface="Ubuntu Condensed"/>
                <a:cs typeface="Ubuntu Condensed"/>
              </a:rPr>
              <a:t>Goods</a:t>
            </a:r>
            <a:endParaRPr lang="en-US" sz="1600" dirty="0">
              <a:solidFill>
                <a:srgbClr val="FFFFFF"/>
              </a:solidFill>
              <a:latin typeface="Ubuntu Condensed"/>
              <a:cs typeface="Ubuntu Condensed"/>
            </a:endParaRPr>
          </a:p>
        </p:txBody>
      </p:sp>
      <p:sp>
        <p:nvSpPr>
          <p:cNvPr id="21" name="Rectangle 20"/>
          <p:cNvSpPr/>
          <p:nvPr/>
        </p:nvSpPr>
        <p:spPr>
          <a:xfrm>
            <a:off x="4828032" y="33055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Social Network</a:t>
            </a:r>
            <a:endParaRPr lang="en-US" sz="1600" dirty="0">
              <a:solidFill>
                <a:srgbClr val="FFFFFF"/>
              </a:solidFill>
              <a:latin typeface="Ubuntu Condensed"/>
              <a:cs typeface="Ubuntu Condensed"/>
            </a:endParaRPr>
          </a:p>
        </p:txBody>
      </p:sp>
      <p:sp>
        <p:nvSpPr>
          <p:cNvPr id="22" name="Rectangle 21"/>
          <p:cNvSpPr/>
          <p:nvPr/>
        </p:nvSpPr>
        <p:spPr>
          <a:xfrm>
            <a:off x="4828032" y="28777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Mobile Payments</a:t>
            </a:r>
            <a:endParaRPr lang="en-US" sz="1600" dirty="0">
              <a:solidFill>
                <a:srgbClr val="FFFFFF"/>
              </a:solidFill>
              <a:latin typeface="Ubuntu Condensed"/>
              <a:cs typeface="Ubuntu Condensed"/>
            </a:endParaRPr>
          </a:p>
        </p:txBody>
      </p:sp>
      <p:sp>
        <p:nvSpPr>
          <p:cNvPr id="23" name="Rectangle 22"/>
          <p:cNvSpPr/>
          <p:nvPr/>
        </p:nvSpPr>
        <p:spPr>
          <a:xfrm>
            <a:off x="4828032" y="24498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Telecommunications</a:t>
            </a:r>
            <a:endParaRPr lang="en-US" sz="1600" dirty="0">
              <a:solidFill>
                <a:srgbClr val="FFFFFF"/>
              </a:solidFill>
              <a:latin typeface="Ubuntu Condensed"/>
              <a:cs typeface="Ubuntu Condensed"/>
            </a:endParaRPr>
          </a:p>
        </p:txBody>
      </p:sp>
      <p:pic>
        <p:nvPicPr>
          <p:cNvPr id="24"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188829" y="3388391"/>
            <a:ext cx="882678" cy="2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 name="Picture 27"/>
          <p:cNvPicPr>
            <a:picLocks noChangeAspect="1"/>
          </p:cNvPicPr>
          <p:nvPr/>
        </p:nvPicPr>
        <p:blipFill rotWithShape="1">
          <a:blip r:embed="rId4">
            <a:grayscl/>
          </a:blip>
          <a:srcRect t="20649" b="24074"/>
          <a:stretch/>
        </p:blipFill>
        <p:spPr>
          <a:xfrm>
            <a:off x="3230963" y="2459262"/>
            <a:ext cx="798410" cy="311337"/>
          </a:xfrm>
          <a:prstGeom prst="rect">
            <a:avLst/>
          </a:prstGeom>
        </p:spPr>
      </p:pic>
      <p:pic>
        <p:nvPicPr>
          <p:cNvPr id="29" name="Picture 28"/>
          <p:cNvPicPr>
            <a:picLocks noChangeAspect="1"/>
          </p:cNvPicPr>
          <p:nvPr/>
        </p:nvPicPr>
        <p:blipFill>
          <a:blip r:embed="rId5">
            <a:grayscl/>
          </a:blip>
          <a:stretch>
            <a:fillRect/>
          </a:stretch>
        </p:blipFill>
        <p:spPr>
          <a:xfrm>
            <a:off x="3289486" y="2888843"/>
            <a:ext cx="681365" cy="363043"/>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grayscl/>
          </a:blip>
          <a:stretch>
            <a:fillRect/>
          </a:stretch>
        </p:blipFill>
        <p:spPr>
          <a:xfrm>
            <a:off x="3236772" y="3771770"/>
            <a:ext cx="786792" cy="328205"/>
          </a:xfrm>
          <a:prstGeom prst="rect">
            <a:avLst/>
          </a:prstGeom>
        </p:spPr>
      </p:pic>
      <p:pic>
        <p:nvPicPr>
          <p:cNvPr id="31" name="Picture 30"/>
          <p:cNvPicPr>
            <a:picLocks noChangeAspect="1"/>
          </p:cNvPicPr>
          <p:nvPr/>
        </p:nvPicPr>
        <p:blipFill>
          <a:blip r:embed="rId7">
            <a:grayscl/>
          </a:blip>
          <a:stretch>
            <a:fillRect/>
          </a:stretch>
        </p:blipFill>
        <p:spPr>
          <a:xfrm>
            <a:off x="3433515" y="4585953"/>
            <a:ext cx="393306" cy="393306"/>
          </a:xfrm>
          <a:prstGeom prst="rect">
            <a:avLst/>
          </a:prstGeom>
        </p:spPr>
      </p:pic>
      <p:pic>
        <p:nvPicPr>
          <p:cNvPr id="32" name="Picture 31"/>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3366444" y="5060460"/>
            <a:ext cx="527448" cy="3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32"/>
          <p:cNvPicPr>
            <a:picLocks noChangeAspect="1"/>
          </p:cNvPicPr>
          <p:nvPr/>
        </p:nvPicPr>
        <p:blipFill>
          <a:blip r:embed="rId9">
            <a:clrChange>
              <a:clrFrom>
                <a:srgbClr val="FFFFFF"/>
              </a:clrFrom>
              <a:clrTo>
                <a:srgbClr val="FFFFFF">
                  <a:alpha val="0"/>
                </a:srgbClr>
              </a:clrTo>
            </a:clrChange>
            <a:grayscl/>
          </a:blip>
          <a:stretch>
            <a:fillRect/>
          </a:stretch>
        </p:blipFill>
        <p:spPr>
          <a:xfrm>
            <a:off x="7514764" y="2977490"/>
            <a:ext cx="972472" cy="210406"/>
          </a:xfrm>
          <a:prstGeom prst="rect">
            <a:avLst/>
          </a:prstGeom>
        </p:spPr>
      </p:pic>
      <p:cxnSp>
        <p:nvCxnSpPr>
          <p:cNvPr id="35" name="Straight Connector 34"/>
          <p:cNvCxnSpPr/>
          <p:nvPr/>
        </p:nvCxnSpPr>
        <p:spPr>
          <a:xfrm>
            <a:off x="457200" y="24187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7200" y="28466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57200" y="32745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7200" y="37024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7200" y="41302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57200" y="455815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7200" y="498602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828032" y="24187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828032" y="28466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28032" y="32745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28032" y="37024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828032" y="41302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28032" y="455815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828032" y="498602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49" name="il_fi" descr="http://www.michaelfoucher.com/uploads/1/1/3/4/11345670/5180130_orig.png"/>
          <p:cNvPicPr/>
          <p:nvPr/>
        </p:nvPicPr>
        <p:blipFill>
          <a:blip r:embed="rId10"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3235708" y="2114381"/>
            <a:ext cx="788920" cy="254040"/>
          </a:xfrm>
          <a:prstGeom prst="rect">
            <a:avLst/>
          </a:prstGeom>
          <a:noFill/>
          <a:ln>
            <a:noFill/>
          </a:ln>
        </p:spPr>
      </p:pic>
      <p:pic>
        <p:nvPicPr>
          <p:cNvPr id="51" name="Picture 4" descr="http://cowanglobal.files.wordpress.com/2010/11/nhs-logo.png"/>
          <p:cNvPicPr>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a:off x="7649353" y="4236014"/>
            <a:ext cx="703295" cy="2839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12">
            <a:grayscl/>
          </a:blip>
          <a:stretch>
            <a:fillRect/>
          </a:stretch>
        </p:blipFill>
        <p:spPr>
          <a:xfrm>
            <a:off x="7747263" y="3673669"/>
            <a:ext cx="507475" cy="507475"/>
          </a:xfrm>
          <a:prstGeom prst="rect">
            <a:avLst/>
          </a:prstGeom>
        </p:spPr>
      </p:pic>
      <p:pic>
        <p:nvPicPr>
          <p:cNvPr id="54" name="Shape 106"/>
          <p:cNvPicPr preferRelativeResize="0"/>
          <p:nvPr/>
        </p:nvPicPr>
        <p:blipFill>
          <a:blip r:embed="rId13">
            <a:grayscl/>
          </a:blip>
          <a:stretch>
            <a:fillRect/>
          </a:stretch>
        </p:blipFill>
        <p:spPr>
          <a:xfrm>
            <a:off x="7520285" y="2103690"/>
            <a:ext cx="961430" cy="275422"/>
          </a:xfrm>
          <a:prstGeom prst="rect">
            <a:avLst/>
          </a:prstGeom>
          <a:noFill/>
          <a:ln>
            <a:noFill/>
          </a:ln>
        </p:spPr>
      </p:pic>
      <p:pic>
        <p:nvPicPr>
          <p:cNvPr id="55" name="Shape 84"/>
          <p:cNvPicPr preferRelativeResize="0"/>
          <p:nvPr/>
        </p:nvPicPr>
        <p:blipFill>
          <a:blip r:embed="rId14">
            <a:alphaModFix/>
            <a:grayscl/>
          </a:blip>
          <a:stretch>
            <a:fillRect/>
          </a:stretch>
        </p:blipFill>
        <p:spPr>
          <a:xfrm>
            <a:off x="7453820" y="5060460"/>
            <a:ext cx="1094361" cy="337030"/>
          </a:xfrm>
          <a:prstGeom prst="rect">
            <a:avLst/>
          </a:prstGeom>
          <a:noFill/>
          <a:ln>
            <a:noFill/>
          </a:ln>
        </p:spPr>
      </p:pic>
      <p:pic>
        <p:nvPicPr>
          <p:cNvPr id="56" name="Picture 55"/>
          <p:cNvPicPr>
            <a:picLocks noChangeAspect="1"/>
          </p:cNvPicPr>
          <p:nvPr/>
        </p:nvPicPr>
        <p:blipFill>
          <a:blip r:embed="rId15">
            <a:grayscl/>
          </a:blip>
          <a:stretch>
            <a:fillRect/>
          </a:stretch>
        </p:blipFill>
        <p:spPr>
          <a:xfrm>
            <a:off x="7373544" y="2424761"/>
            <a:ext cx="1254912" cy="429226"/>
          </a:xfrm>
          <a:prstGeom prst="rect">
            <a:avLst/>
          </a:prstGeom>
        </p:spPr>
      </p:pic>
      <p:pic>
        <p:nvPicPr>
          <p:cNvPr id="57" name="Picture 56"/>
          <p:cNvPicPr>
            <a:picLocks noChangeAspect="1"/>
          </p:cNvPicPr>
          <p:nvPr/>
        </p:nvPicPr>
        <p:blipFill>
          <a:blip r:embed="rId16">
            <a:grayscl/>
          </a:blip>
          <a:stretch>
            <a:fillRect/>
          </a:stretch>
        </p:blipFill>
        <p:spPr>
          <a:xfrm>
            <a:off x="3096926" y="4193072"/>
            <a:ext cx="1066485" cy="326897"/>
          </a:xfrm>
          <a:prstGeom prst="rect">
            <a:avLst/>
          </a:prstGeom>
        </p:spPr>
      </p:pic>
      <p:pic>
        <p:nvPicPr>
          <p:cNvPr id="59" name="Picture 24"/>
          <p:cNvPicPr>
            <a:picLocks noChangeAspect="1" noChangeArrowheads="1"/>
          </p:cNvPicPr>
          <p:nvPr/>
        </p:nvPicPr>
        <p:blipFill>
          <a:blip r:embed="rId17" cstate="email">
            <a:grayscl/>
            <a:extLst>
              <a:ext uri="{28A0092B-C50C-407E-A947-70E740481C1C}">
                <a14:useLocalDpi xmlns:a14="http://schemas.microsoft.com/office/drawing/2010/main"/>
              </a:ext>
            </a:extLst>
          </a:blip>
          <a:srcRect/>
          <a:stretch>
            <a:fillRect/>
          </a:stretch>
        </p:blipFill>
        <p:spPr bwMode="auto">
          <a:xfrm>
            <a:off x="7551325" y="3341151"/>
            <a:ext cx="899351" cy="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1" name="Rectangle 60"/>
          <p:cNvSpPr/>
          <p:nvPr/>
        </p:nvSpPr>
        <p:spPr>
          <a:xfrm>
            <a:off x="457200" y="544495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Internet of things</a:t>
            </a:r>
            <a:endParaRPr lang="en-US" sz="1600" dirty="0">
              <a:solidFill>
                <a:srgbClr val="FFFFFF"/>
              </a:solidFill>
              <a:latin typeface="Ubuntu Condensed"/>
              <a:cs typeface="Ubuntu Condensed"/>
            </a:endParaRPr>
          </a:p>
        </p:txBody>
      </p:sp>
      <p:cxnSp>
        <p:nvCxnSpPr>
          <p:cNvPr id="62" name="Straight Connector 61"/>
          <p:cNvCxnSpPr/>
          <p:nvPr/>
        </p:nvCxnSpPr>
        <p:spPr>
          <a:xfrm>
            <a:off x="457200" y="541389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904232" y="544495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rgbClr val="FFFFFF"/>
                </a:solidFill>
                <a:latin typeface="Ubuntu Condensed"/>
                <a:cs typeface="Ubuntu Condensed"/>
              </a:rPr>
              <a:t>Supply Chain</a:t>
            </a:r>
            <a:endParaRPr lang="en-US" sz="1600" dirty="0">
              <a:solidFill>
                <a:srgbClr val="FFFFFF"/>
              </a:solidFill>
              <a:latin typeface="Ubuntu Condensed"/>
              <a:cs typeface="Ubuntu Condensed"/>
            </a:endParaRPr>
          </a:p>
        </p:txBody>
      </p:sp>
      <p:cxnSp>
        <p:nvCxnSpPr>
          <p:cNvPr id="64" name="Straight Connector 63"/>
          <p:cNvCxnSpPr/>
          <p:nvPr/>
        </p:nvCxnSpPr>
        <p:spPr>
          <a:xfrm>
            <a:off x="4904232" y="541389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18">
            <a:grayscl/>
          </a:blip>
          <a:stretch>
            <a:fillRect/>
          </a:stretch>
        </p:blipFill>
        <p:spPr>
          <a:xfrm>
            <a:off x="3193206" y="5534930"/>
            <a:ext cx="873925" cy="245792"/>
          </a:xfrm>
          <a:prstGeom prst="rect">
            <a:avLst/>
          </a:prstGeom>
        </p:spPr>
      </p:pic>
      <p:pic>
        <p:nvPicPr>
          <p:cNvPr id="66" name="Picture 65"/>
          <p:cNvPicPr>
            <a:picLocks noChangeAspect="1"/>
          </p:cNvPicPr>
          <p:nvPr/>
        </p:nvPicPr>
        <p:blipFill>
          <a:blip r:embed="rId19">
            <a:grayscl/>
          </a:blip>
          <a:stretch>
            <a:fillRect/>
          </a:stretch>
        </p:blipFill>
        <p:spPr>
          <a:xfrm>
            <a:off x="7498544" y="5496416"/>
            <a:ext cx="1004912" cy="284306"/>
          </a:xfrm>
          <a:prstGeom prst="rect">
            <a:avLst/>
          </a:prstGeom>
        </p:spPr>
      </p:pic>
      <p:pic>
        <p:nvPicPr>
          <p:cNvPr id="60" name="Picture 59"/>
          <p:cNvPicPr>
            <a:picLocks noChangeAspect="1"/>
          </p:cNvPicPr>
          <p:nvPr/>
        </p:nvPicPr>
        <p:blipFill>
          <a:blip r:embed="rId20">
            <a:grayscl/>
          </a:blip>
          <a:stretch>
            <a:fillRect/>
          </a:stretch>
        </p:blipFill>
        <p:spPr>
          <a:xfrm>
            <a:off x="7726216" y="4585953"/>
            <a:ext cx="549568" cy="428663"/>
          </a:xfrm>
          <a:prstGeom prst="rect">
            <a:avLst/>
          </a:prstGeom>
        </p:spPr>
      </p:pic>
      <p:sp>
        <p:nvSpPr>
          <p:cNvPr id="69" name="Shape 236"/>
          <p:cNvSpPr txBox="1"/>
          <p:nvPr/>
        </p:nvSpPr>
        <p:spPr>
          <a:xfrm>
            <a:off x="1367581" y="404466"/>
            <a:ext cx="6408838"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Riak Use Cases</a:t>
            </a:r>
            <a:endParaRPr lang="en-US" sz="4800" b="1" i="0" u="none" strike="noStrike" cap="none" baseline="0" dirty="0">
              <a:solidFill>
                <a:srgbClr val="F8981D"/>
              </a:solidFill>
              <a:latin typeface="Montserrat"/>
              <a:ea typeface="Montserrat"/>
              <a:cs typeface="Montserrat"/>
              <a:sym typeface="Montserrat"/>
            </a:endParaRPr>
          </a:p>
        </p:txBody>
      </p:sp>
    </p:spTree>
    <p:extLst>
      <p:ext uri="{BB962C8B-B14F-4D97-AF65-F5344CB8AC3E}">
        <p14:creationId xmlns:p14="http://schemas.microsoft.com/office/powerpoint/2010/main" val="93554184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33</a:t>
            </a:fld>
            <a:endParaRPr lang="en-US"/>
          </a:p>
        </p:txBody>
      </p:sp>
      <p:sp>
        <p:nvSpPr>
          <p:cNvPr id="5"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smtClean="0">
                <a:solidFill>
                  <a:srgbClr val="FFFFFF"/>
                </a:solidFill>
                <a:latin typeface="Montserrat-Bold"/>
                <a:cs typeface="Montserrat-Bold"/>
              </a:rPr>
              <a:t>How are you Modeling your data?</a:t>
            </a:r>
            <a:endParaRPr lang="en-US" sz="6600" dirty="0">
              <a:solidFill>
                <a:srgbClr val="FFFFFF"/>
              </a:solidFill>
              <a:latin typeface="Montserrat-Bold"/>
              <a:cs typeface="Montserrat-Bold"/>
            </a:endParaRPr>
          </a:p>
        </p:txBody>
      </p:sp>
    </p:spTree>
    <p:extLst>
      <p:ext uri="{BB962C8B-B14F-4D97-AF65-F5344CB8AC3E}">
        <p14:creationId xmlns:p14="http://schemas.microsoft.com/office/powerpoint/2010/main" val="188531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857500"/>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600" dirty="0" smtClean="0">
                <a:solidFill>
                  <a:srgbClr val="FFFFFF"/>
                </a:solidFill>
                <a:latin typeface="Montserrat-Bold"/>
                <a:cs typeface="Montserrat-Bold"/>
              </a:rPr>
              <a:t>So, </a:t>
            </a:r>
            <a:r>
              <a:rPr lang="en-US" sz="6600" dirty="0" err="1" smtClean="0">
                <a:solidFill>
                  <a:srgbClr val="FFFFFF"/>
                </a:solidFill>
                <a:latin typeface="Montserrat-Bold"/>
                <a:cs typeface="Montserrat-Bold"/>
              </a:rPr>
              <a:t>NoSQL</a:t>
            </a:r>
            <a:r>
              <a:rPr lang="en-US" sz="6600" dirty="0" smtClean="0">
                <a:solidFill>
                  <a:srgbClr val="FFFFFF"/>
                </a:solidFill>
                <a:latin typeface="Montserrat-Bold"/>
                <a:cs typeface="Montserrat-Bold"/>
              </a:rPr>
              <a:t>…</a:t>
            </a:r>
            <a:endParaRPr lang="en-US" sz="6600" dirty="0">
              <a:solidFill>
                <a:srgbClr val="FFFFFF"/>
              </a:solidFill>
              <a:latin typeface="Montserrat-Bold"/>
              <a:cs typeface="Montserrat-Bold"/>
            </a:endParaRPr>
          </a:p>
        </p:txBody>
      </p:sp>
    </p:spTree>
    <p:extLst>
      <p:ext uri="{BB962C8B-B14F-4D97-AF65-F5344CB8AC3E}">
        <p14:creationId xmlns:p14="http://schemas.microsoft.com/office/powerpoint/2010/main" val="28315739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8666" y="2455333"/>
            <a:ext cx="2359352" cy="954107"/>
          </a:xfrm>
          <a:prstGeom prst="rect">
            <a:avLst/>
          </a:prstGeom>
          <a:noFill/>
        </p:spPr>
        <p:txBody>
          <a:bodyPr wrap="none" rtlCol="0">
            <a:spAutoFit/>
          </a:bodyPr>
          <a:lstStyle/>
          <a:p>
            <a:r>
              <a:rPr lang="en-US" dirty="0" smtClean="0">
                <a:solidFill>
                  <a:srgbClr val="FFFFFF"/>
                </a:solidFill>
              </a:rPr>
              <a:t>SO WHY SHOULD I CARE</a:t>
            </a:r>
          </a:p>
          <a:p>
            <a:endParaRPr lang="en-US" dirty="0">
              <a:solidFill>
                <a:srgbClr val="FFFFFF"/>
              </a:solidFill>
            </a:endParaRPr>
          </a:p>
          <a:p>
            <a:r>
              <a:rPr lang="en-US" dirty="0" smtClean="0">
                <a:solidFill>
                  <a:srgbClr val="FFFFFF"/>
                </a:solidFill>
              </a:rPr>
              <a:t>Why use </a:t>
            </a:r>
            <a:r>
              <a:rPr lang="en-US" dirty="0" err="1" smtClean="0">
                <a:solidFill>
                  <a:srgbClr val="FFFFFF"/>
                </a:solidFill>
              </a:rPr>
              <a:t>riak</a:t>
            </a:r>
            <a:r>
              <a:rPr lang="en-US" dirty="0" smtClean="0">
                <a:solidFill>
                  <a:srgbClr val="FFFFFF"/>
                </a:solidFill>
              </a:rPr>
              <a:t> </a:t>
            </a:r>
          </a:p>
          <a:p>
            <a:r>
              <a:rPr lang="en-US" dirty="0" smtClean="0">
                <a:solidFill>
                  <a:srgbClr val="FFFFFF"/>
                </a:solidFill>
              </a:rPr>
              <a:t> </a:t>
            </a:r>
            <a:endParaRPr lang="en-US" dirty="0">
              <a:solidFill>
                <a:srgbClr val="FFFFFF"/>
              </a:solidFill>
            </a:endParaRPr>
          </a:p>
        </p:txBody>
      </p:sp>
      <p:pic>
        <p:nvPicPr>
          <p:cNvPr id="3" name="Picture 2" descr="7c0888c8218b9ba6e6b796a645ad5e6d019c6f9db39a6928ea4083009ac6dda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1186940"/>
            <a:ext cx="7937500" cy="4445000"/>
          </a:xfrm>
          <a:prstGeom prst="rect">
            <a:avLst/>
          </a:prstGeom>
        </p:spPr>
      </p:pic>
    </p:spTree>
    <p:extLst>
      <p:ext uri="{BB962C8B-B14F-4D97-AF65-F5344CB8AC3E}">
        <p14:creationId xmlns:p14="http://schemas.microsoft.com/office/powerpoint/2010/main" val="9743205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7" name="Shape 437"/>
          <p:cNvGrpSpPr/>
          <p:nvPr/>
        </p:nvGrpSpPr>
        <p:grpSpPr>
          <a:xfrm>
            <a:off x="2692992" y="2670679"/>
            <a:ext cx="3860208" cy="1527099"/>
            <a:chOff x="2811525" y="2653746"/>
            <a:chExt cx="3432014" cy="1527099"/>
          </a:xfrm>
        </p:grpSpPr>
        <p:pic>
          <p:nvPicPr>
            <p:cNvPr id="438" name="Shape 438"/>
            <p:cNvPicPr preferRelativeResize="0"/>
            <p:nvPr/>
          </p:nvPicPr>
          <p:blipFill rotWithShape="1">
            <a:blip r:embed="rId3">
              <a:alphaModFix/>
            </a:blip>
            <a:srcRect/>
            <a:stretch/>
          </p:blipFill>
          <p:spPr>
            <a:xfrm>
              <a:off x="2811525" y="2653746"/>
              <a:ext cx="3432014" cy="1527099"/>
            </a:xfrm>
            <a:prstGeom prst="rect">
              <a:avLst/>
            </a:prstGeom>
            <a:noFill/>
            <a:ln>
              <a:noFill/>
            </a:ln>
          </p:spPr>
        </p:pic>
        <p:sp>
          <p:nvSpPr>
            <p:cNvPr id="439" name="Shape 439"/>
            <p:cNvSpPr txBox="1"/>
            <p:nvPr/>
          </p:nvSpPr>
          <p:spPr>
            <a:xfrm rot="20828686">
              <a:off x="3248279" y="3057747"/>
              <a:ext cx="2541820" cy="52322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400" dirty="0" smtClean="0">
                  <a:solidFill>
                    <a:schemeClr val="lt1"/>
                  </a:solidFill>
                  <a:latin typeface="Open Sans"/>
                  <a:ea typeface="Open Sans"/>
                  <a:cs typeface="Open Sans"/>
                  <a:sym typeface="Open Sans"/>
                </a:rPr>
                <a:t>Prototyping</a:t>
              </a:r>
              <a:endParaRPr lang="en-US" sz="3400" b="0" i="0" u="none" strike="noStrike" cap="none" baseline="0" dirty="0">
                <a:solidFill>
                  <a:schemeClr val="lt1"/>
                </a:solidFill>
                <a:latin typeface="Open Sans"/>
                <a:ea typeface="Open Sans"/>
                <a:cs typeface="Open Sans"/>
                <a:sym typeface="Open Sans"/>
              </a:endParaRPr>
            </a:p>
          </p:txBody>
        </p:sp>
      </p:grpSp>
    </p:spTree>
    <p:extLst>
      <p:ext uri="{BB962C8B-B14F-4D97-AF65-F5344CB8AC3E}">
        <p14:creationId xmlns:p14="http://schemas.microsoft.com/office/powerpoint/2010/main" val="25051136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253066" y="1127626"/>
            <a:ext cx="6976533"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how </a:t>
            </a:r>
            <a:r>
              <a:rPr lang="en-US" sz="3600" dirty="0" err="1" smtClean="0">
                <a:solidFill>
                  <a:schemeClr val="lt1"/>
                </a:solidFill>
                <a:latin typeface="Open Sans"/>
                <a:ea typeface="Open Sans"/>
                <a:cs typeface="Open Sans"/>
                <a:sym typeface="Open Sans"/>
              </a:rPr>
              <a:t>Riak</a:t>
            </a:r>
            <a:r>
              <a:rPr lang="en-US" sz="3600" dirty="0" smtClean="0">
                <a:solidFill>
                  <a:schemeClr val="lt1"/>
                </a:solidFill>
                <a:latin typeface="Open Sans"/>
                <a:ea typeface="Open Sans"/>
                <a:cs typeface="Open Sans"/>
                <a:sym typeface="Open Sans"/>
              </a:rPr>
              <a:t> makes it easier</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Prototyping</a:t>
            </a:r>
            <a:endParaRPr lang="en-US" sz="4800" b="1" i="0" u="none" strike="noStrike" cap="none" baseline="0" dirty="0">
              <a:solidFill>
                <a:srgbClr val="F8981D"/>
              </a:solidFill>
              <a:latin typeface="Montserrat"/>
              <a:ea typeface="Montserrat"/>
              <a:cs typeface="Montserrat"/>
              <a:sym typeface="Montserrat"/>
            </a:endParaRPr>
          </a:p>
        </p:txBody>
      </p:sp>
      <p:cxnSp>
        <p:nvCxnSpPr>
          <p:cNvPr id="5" name="Shape 214"/>
          <p:cNvCxnSpPr/>
          <p:nvPr/>
        </p:nvCxnSpPr>
        <p:spPr>
          <a:xfrm>
            <a:off x="905002" y="2295429"/>
            <a:ext cx="7196667" cy="0"/>
          </a:xfrm>
          <a:prstGeom prst="straightConnector1">
            <a:avLst/>
          </a:prstGeom>
          <a:noFill/>
          <a:ln w="9525" cap="flat">
            <a:solidFill>
              <a:srgbClr val="FFFFFF"/>
            </a:solidFill>
            <a:prstDash val="solid"/>
            <a:round/>
            <a:headEnd type="none" w="med" len="med"/>
            <a:tailEnd type="none" w="med" len="med"/>
          </a:ln>
        </p:spPr>
      </p:cxnSp>
      <p:sp>
        <p:nvSpPr>
          <p:cNvPr id="6" name="Shape 218"/>
          <p:cNvSpPr txBox="1"/>
          <p:nvPr/>
        </p:nvSpPr>
        <p:spPr>
          <a:xfrm>
            <a:off x="957125" y="2560037"/>
            <a:ext cx="7092420" cy="369332"/>
          </a:xfrm>
          <a:prstGeom prst="rect">
            <a:avLst/>
          </a:prstGeom>
          <a:noFill/>
          <a:ln>
            <a:noFill/>
          </a:ln>
        </p:spPr>
        <p:txBody>
          <a:bodyPr lIns="91425" tIns="45700" rIns="91425" bIns="45700" anchor="t" anchorCtr="0">
            <a:noAutofit/>
          </a:bodyPr>
          <a:lstStyle/>
          <a:p>
            <a:pPr lvl="0" algn="ctr">
              <a:buSzPct val="25000"/>
            </a:pPr>
            <a:r>
              <a:rPr lang="en-US" sz="3200" dirty="0">
                <a:solidFill>
                  <a:schemeClr val="lt1"/>
                </a:solidFill>
                <a:latin typeface="Open Sans"/>
                <a:ea typeface="Open Sans"/>
                <a:cs typeface="Open Sans"/>
                <a:sym typeface="Open Sans"/>
              </a:rPr>
              <a:t>Schema-less </a:t>
            </a:r>
            <a:r>
              <a:rPr lang="en-US" sz="2400" dirty="0">
                <a:solidFill>
                  <a:schemeClr val="lt1"/>
                </a:solidFill>
                <a:latin typeface="Open Sans"/>
                <a:ea typeface="Open Sans"/>
                <a:cs typeface="Open Sans"/>
                <a:sym typeface="Open Sans"/>
              </a:rPr>
              <a:t>{no updates to table structure}</a:t>
            </a:r>
          </a:p>
        </p:txBody>
      </p:sp>
      <p:cxnSp>
        <p:nvCxnSpPr>
          <p:cNvPr id="7" name="Shape 214"/>
          <p:cNvCxnSpPr/>
          <p:nvPr/>
        </p:nvCxnSpPr>
        <p:spPr>
          <a:xfrm>
            <a:off x="852878" y="3246330"/>
            <a:ext cx="7196667" cy="0"/>
          </a:xfrm>
          <a:prstGeom prst="straightConnector1">
            <a:avLst/>
          </a:prstGeom>
          <a:noFill/>
          <a:ln w="9525" cap="flat">
            <a:solidFill>
              <a:srgbClr val="FFFFFF"/>
            </a:solidFill>
            <a:prstDash val="solid"/>
            <a:round/>
            <a:headEnd type="none" w="med" len="med"/>
            <a:tailEnd type="none" w="med" len="med"/>
          </a:ln>
        </p:spPr>
      </p:cxnSp>
      <p:sp>
        <p:nvSpPr>
          <p:cNvPr id="8" name="Shape 218"/>
          <p:cNvSpPr txBox="1"/>
          <p:nvPr/>
        </p:nvSpPr>
        <p:spPr>
          <a:xfrm>
            <a:off x="660395" y="3470892"/>
            <a:ext cx="7685881" cy="369332"/>
          </a:xfrm>
          <a:prstGeom prst="rect">
            <a:avLst/>
          </a:prstGeom>
          <a:noFill/>
          <a:ln>
            <a:noFill/>
          </a:ln>
        </p:spPr>
        <p:txBody>
          <a:bodyPr lIns="91425" tIns="45700" rIns="91425" bIns="45700" anchor="t" anchorCtr="0">
            <a:noAutofit/>
          </a:bodyPr>
          <a:lstStyle/>
          <a:p>
            <a:pPr lvl="0" algn="ctr">
              <a:buSzPct val="25000"/>
            </a:pPr>
            <a:r>
              <a:rPr lang="en-US" sz="3200" dirty="0">
                <a:solidFill>
                  <a:schemeClr val="lt1"/>
                </a:solidFill>
                <a:latin typeface="Open Sans"/>
                <a:ea typeface="Open Sans"/>
                <a:cs typeface="Open Sans"/>
                <a:sym typeface="Open Sans"/>
              </a:rPr>
              <a:t>Store anything </a:t>
            </a:r>
            <a:r>
              <a:rPr lang="en-US" sz="2400" dirty="0">
                <a:solidFill>
                  <a:schemeClr val="lt1"/>
                </a:solidFill>
                <a:latin typeface="Open Sans"/>
                <a:ea typeface="Open Sans"/>
                <a:cs typeface="Open Sans"/>
                <a:sym typeface="Open Sans"/>
              </a:rPr>
              <a:t>{text, images, </a:t>
            </a:r>
            <a:r>
              <a:rPr lang="en-US" sz="2400" dirty="0" smtClean="0">
                <a:solidFill>
                  <a:schemeClr val="lt1"/>
                </a:solidFill>
                <a:latin typeface="Open Sans"/>
                <a:ea typeface="Open Sans"/>
                <a:cs typeface="Open Sans"/>
                <a:sym typeface="Open Sans"/>
              </a:rPr>
              <a:t>binaries</a:t>
            </a:r>
            <a:r>
              <a:rPr lang="en-US" sz="2400" dirty="0">
                <a:solidFill>
                  <a:schemeClr val="lt1"/>
                </a:solidFill>
                <a:latin typeface="Open Sans"/>
                <a:ea typeface="Open Sans"/>
                <a:cs typeface="Open Sans"/>
                <a:sym typeface="Open Sans"/>
              </a:rPr>
              <a:t>}</a:t>
            </a:r>
          </a:p>
        </p:txBody>
      </p:sp>
      <p:cxnSp>
        <p:nvCxnSpPr>
          <p:cNvPr id="9" name="Shape 214"/>
          <p:cNvCxnSpPr/>
          <p:nvPr/>
        </p:nvCxnSpPr>
        <p:spPr>
          <a:xfrm>
            <a:off x="905002" y="4279542"/>
            <a:ext cx="7196667" cy="0"/>
          </a:xfrm>
          <a:prstGeom prst="straightConnector1">
            <a:avLst/>
          </a:prstGeom>
          <a:noFill/>
          <a:ln w="9525" cap="flat">
            <a:solidFill>
              <a:srgbClr val="FFFFFF"/>
            </a:solidFill>
            <a:prstDash val="solid"/>
            <a:round/>
            <a:headEnd type="none" w="med" len="med"/>
            <a:tailEnd type="none" w="med" len="med"/>
          </a:ln>
        </p:spPr>
      </p:cxnSp>
      <p:sp>
        <p:nvSpPr>
          <p:cNvPr id="10" name="Shape 218"/>
          <p:cNvSpPr txBox="1"/>
          <p:nvPr/>
        </p:nvSpPr>
        <p:spPr>
          <a:xfrm>
            <a:off x="957125" y="4434865"/>
            <a:ext cx="7092420" cy="369332"/>
          </a:xfrm>
          <a:prstGeom prst="rect">
            <a:avLst/>
          </a:prstGeom>
          <a:noFill/>
          <a:ln>
            <a:noFill/>
          </a:ln>
        </p:spPr>
        <p:txBody>
          <a:bodyPr lIns="91425" tIns="45700" rIns="91425" bIns="45700" anchor="t" anchorCtr="0">
            <a:noAutofit/>
          </a:bodyPr>
          <a:lstStyle/>
          <a:p>
            <a:pPr lvl="0" algn="ctr">
              <a:buSzPct val="25000"/>
            </a:pPr>
            <a:r>
              <a:rPr lang="en-US" sz="3200" dirty="0">
                <a:solidFill>
                  <a:schemeClr val="lt1"/>
                </a:solidFill>
                <a:latin typeface="Open Sans"/>
                <a:ea typeface="Open Sans"/>
                <a:cs typeface="Open Sans"/>
                <a:sym typeface="Open Sans"/>
              </a:rPr>
              <a:t>Scaling for free </a:t>
            </a:r>
            <a:r>
              <a:rPr lang="en-US" sz="2400" dirty="0">
                <a:solidFill>
                  <a:schemeClr val="lt1"/>
                </a:solidFill>
                <a:latin typeface="Open Sans"/>
                <a:ea typeface="Open Sans"/>
                <a:cs typeface="Open Sans"/>
                <a:sym typeface="Open Sans"/>
              </a:rPr>
              <a:t>{no rewrites}</a:t>
            </a:r>
          </a:p>
        </p:txBody>
      </p:sp>
      <p:cxnSp>
        <p:nvCxnSpPr>
          <p:cNvPr id="11" name="Shape 214"/>
          <p:cNvCxnSpPr/>
          <p:nvPr/>
        </p:nvCxnSpPr>
        <p:spPr>
          <a:xfrm>
            <a:off x="905002" y="5230445"/>
            <a:ext cx="7196667" cy="0"/>
          </a:xfrm>
          <a:prstGeom prst="straightConnector1">
            <a:avLst/>
          </a:prstGeom>
          <a:noFill/>
          <a:ln w="9525" cap="flat">
            <a:solidFill>
              <a:srgbClr val="FFFFFF"/>
            </a:solidFill>
            <a:prstDash val="solid"/>
            <a:round/>
            <a:headEnd type="none" w="med" len="med"/>
            <a:tailEnd type="none" w="med" len="med"/>
          </a:ln>
        </p:spPr>
      </p:cxnSp>
      <p:sp>
        <p:nvSpPr>
          <p:cNvPr id="12" name="Shape 218"/>
          <p:cNvSpPr txBox="1"/>
          <p:nvPr/>
        </p:nvSpPr>
        <p:spPr>
          <a:xfrm>
            <a:off x="815553" y="5339967"/>
            <a:ext cx="7092420" cy="369332"/>
          </a:xfrm>
          <a:prstGeom prst="rect">
            <a:avLst/>
          </a:prstGeom>
          <a:noFill/>
          <a:ln>
            <a:noFill/>
          </a:ln>
        </p:spPr>
        <p:txBody>
          <a:bodyPr lIns="91425" tIns="45700" rIns="91425" bIns="45700" anchor="t" anchorCtr="0">
            <a:noAutofit/>
          </a:bodyPr>
          <a:lstStyle/>
          <a:p>
            <a:pPr lvl="0" algn="ctr">
              <a:buSzPct val="25000"/>
            </a:pPr>
            <a:r>
              <a:rPr lang="en-US" sz="2800" dirty="0" err="1" smtClean="0">
                <a:solidFill>
                  <a:schemeClr val="lt1"/>
                </a:solidFill>
                <a:latin typeface="Open Sans"/>
                <a:ea typeface="Open Sans"/>
                <a:cs typeface="Open Sans"/>
                <a:sym typeface="Open Sans"/>
              </a:rPr>
              <a:t>Solr</a:t>
            </a:r>
            <a:r>
              <a:rPr lang="en-US" sz="2800" dirty="0" smtClean="0">
                <a:solidFill>
                  <a:schemeClr val="lt1"/>
                </a:solidFill>
                <a:latin typeface="Open Sans"/>
                <a:ea typeface="Open Sans"/>
                <a:cs typeface="Open Sans"/>
                <a:sym typeface="Open Sans"/>
              </a:rPr>
              <a:t>: Full text search, geospatial, </a:t>
            </a:r>
            <a:r>
              <a:rPr lang="en-US" sz="2800" dirty="0" err="1" smtClean="0">
                <a:solidFill>
                  <a:schemeClr val="lt1"/>
                </a:solidFill>
                <a:latin typeface="Open Sans"/>
                <a:ea typeface="Open Sans"/>
                <a:cs typeface="Open Sans"/>
                <a:sym typeface="Open Sans"/>
              </a:rPr>
              <a:t>etc</a:t>
            </a:r>
            <a:endParaRPr lang="en-US" sz="2800"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41477816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2015067" y="1127626"/>
            <a:ext cx="4978400"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Getting going locally</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Prototyping</a:t>
            </a:r>
            <a:endParaRPr lang="en-US" sz="4800" b="1" i="0" u="none" strike="noStrike" cap="none" baseline="0" dirty="0">
              <a:solidFill>
                <a:srgbClr val="F8981D"/>
              </a:solidFill>
              <a:latin typeface="Montserrat"/>
              <a:ea typeface="Montserrat"/>
              <a:cs typeface="Montserrat"/>
              <a:sym typeface="Montserrat"/>
            </a:endParaRPr>
          </a:p>
        </p:txBody>
      </p:sp>
      <p:pic>
        <p:nvPicPr>
          <p:cNvPr id="2" name="Picture 1" descr="Vagra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1" y="4734614"/>
            <a:ext cx="965854" cy="1177588"/>
          </a:xfrm>
          <a:prstGeom prst="rect">
            <a:avLst/>
          </a:prstGeom>
        </p:spPr>
      </p:pic>
      <p:sp>
        <p:nvSpPr>
          <p:cNvPr id="4" name="TextBox 3"/>
          <p:cNvSpPr txBox="1"/>
          <p:nvPr/>
        </p:nvSpPr>
        <p:spPr>
          <a:xfrm>
            <a:off x="2756796" y="5712665"/>
            <a:ext cx="2072776" cy="523220"/>
          </a:xfrm>
          <a:prstGeom prst="rect">
            <a:avLst/>
          </a:prstGeom>
          <a:noFill/>
        </p:spPr>
        <p:txBody>
          <a:bodyPr wrap="square" rtlCol="0">
            <a:spAutoFit/>
          </a:bodyPr>
          <a:lstStyle/>
          <a:p>
            <a:endParaRPr lang="en-US" dirty="0" smtClean="0">
              <a:solidFill>
                <a:srgbClr val="FFFFFF"/>
              </a:solidFill>
            </a:endParaRPr>
          </a:p>
          <a:p>
            <a:endParaRPr lang="en-US" dirty="0">
              <a:solidFill>
                <a:srgbClr val="FFFFFF"/>
              </a:solidFill>
            </a:endParaRPr>
          </a:p>
        </p:txBody>
      </p:sp>
      <p:pic>
        <p:nvPicPr>
          <p:cNvPr id="6" name="Picture 5" descr="ansible_circleA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671" y="2421462"/>
            <a:ext cx="1422400" cy="1422400"/>
          </a:xfrm>
          <a:prstGeom prst="rect">
            <a:avLst/>
          </a:prstGeom>
        </p:spPr>
      </p:pic>
      <p:pic>
        <p:nvPicPr>
          <p:cNvPr id="7" name="Picture 6" descr="Chef_Mark_Re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2434" y="2480725"/>
            <a:ext cx="1406746" cy="1388536"/>
          </a:xfrm>
          <a:prstGeom prst="rect">
            <a:avLst/>
          </a:prstGeom>
        </p:spPr>
      </p:pic>
      <p:pic>
        <p:nvPicPr>
          <p:cNvPr id="8" name="Picture 7" descr="puppe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1596" y="2539993"/>
            <a:ext cx="1633608" cy="1608667"/>
          </a:xfrm>
          <a:prstGeom prst="rect">
            <a:avLst/>
          </a:prstGeom>
        </p:spPr>
      </p:pic>
      <p:sp>
        <p:nvSpPr>
          <p:cNvPr id="9" name="Rectangle 8"/>
          <p:cNvSpPr/>
          <p:nvPr/>
        </p:nvSpPr>
        <p:spPr>
          <a:xfrm>
            <a:off x="1693334" y="4734808"/>
            <a:ext cx="6011333" cy="1323439"/>
          </a:xfrm>
          <a:prstGeom prst="rect">
            <a:avLst/>
          </a:prstGeom>
        </p:spPr>
        <p:txBody>
          <a:bodyPr wrap="square">
            <a:spAutoFit/>
          </a:bodyPr>
          <a:lstStyle/>
          <a:p>
            <a:r>
              <a:rPr lang="en-US" sz="2000" dirty="0">
                <a:solidFill>
                  <a:srgbClr val="FFFFFF"/>
                </a:solidFill>
                <a:latin typeface="Ubuntu"/>
                <a:cs typeface="Ubuntu"/>
              </a:rPr>
              <a:t>$ apt-get install </a:t>
            </a:r>
            <a:r>
              <a:rPr lang="en-US" sz="2000" dirty="0" err="1" smtClean="0">
                <a:solidFill>
                  <a:srgbClr val="FFFFFF"/>
                </a:solidFill>
                <a:latin typeface="Ubuntu"/>
                <a:cs typeface="Ubuntu"/>
              </a:rPr>
              <a:t>riak</a:t>
            </a:r>
            <a:r>
              <a:rPr lang="en-US" sz="2000" dirty="0" smtClean="0">
                <a:solidFill>
                  <a:srgbClr val="FFFFFF"/>
                </a:solidFill>
                <a:latin typeface="Ubuntu"/>
                <a:cs typeface="Ubuntu"/>
              </a:rPr>
              <a:t>      ( Ubuntu, custom apt repo)</a:t>
            </a:r>
          </a:p>
          <a:p>
            <a:r>
              <a:rPr lang="en-US" sz="2000" b="1" i="1" dirty="0" smtClean="0">
                <a:solidFill>
                  <a:srgbClr val="FFFFFF"/>
                </a:solidFill>
                <a:latin typeface="Open Sans"/>
                <a:cs typeface="Open Sans"/>
              </a:rPr>
              <a:t>OR</a:t>
            </a:r>
          </a:p>
          <a:p>
            <a:r>
              <a:rPr lang="en-US" sz="2000" dirty="0" smtClean="0">
                <a:solidFill>
                  <a:srgbClr val="FFFFFF"/>
                </a:solidFill>
                <a:latin typeface="Ubuntu"/>
                <a:cs typeface="Ubuntu"/>
              </a:rPr>
              <a:t>$ brew </a:t>
            </a:r>
            <a:r>
              <a:rPr lang="en-US" sz="2000" dirty="0">
                <a:solidFill>
                  <a:srgbClr val="FFFFFF"/>
                </a:solidFill>
                <a:latin typeface="Ubuntu"/>
                <a:cs typeface="Ubuntu"/>
              </a:rPr>
              <a:t>install </a:t>
            </a:r>
            <a:r>
              <a:rPr lang="en-US" sz="2000" dirty="0" err="1" smtClean="0">
                <a:solidFill>
                  <a:srgbClr val="FFFFFF"/>
                </a:solidFill>
                <a:latin typeface="Ubuntu"/>
                <a:cs typeface="Ubuntu"/>
              </a:rPr>
              <a:t>riak</a:t>
            </a:r>
            <a:r>
              <a:rPr lang="en-US" sz="2000" dirty="0" smtClean="0">
                <a:solidFill>
                  <a:srgbClr val="FFFFFF"/>
                </a:solidFill>
                <a:latin typeface="Ubuntu"/>
                <a:cs typeface="Ubuntu"/>
              </a:rPr>
              <a:t>          ( Mac OS X )</a:t>
            </a:r>
            <a:endParaRPr lang="en-US" sz="2000" dirty="0">
              <a:solidFill>
                <a:srgbClr val="FFFFFF"/>
              </a:solidFill>
              <a:latin typeface="Ubuntu"/>
              <a:cs typeface="Ubuntu"/>
            </a:endParaRPr>
          </a:p>
          <a:p>
            <a:endParaRPr lang="en-US" sz="2000" dirty="0">
              <a:solidFill>
                <a:srgbClr val="FFFFFF"/>
              </a:solidFill>
              <a:latin typeface="Open Sans"/>
              <a:cs typeface="Open Sans"/>
            </a:endParaRPr>
          </a:p>
        </p:txBody>
      </p:sp>
    </p:spTree>
    <p:extLst>
      <p:ext uri="{BB962C8B-B14F-4D97-AF65-F5344CB8AC3E}">
        <p14:creationId xmlns:p14="http://schemas.microsoft.com/office/powerpoint/2010/main" val="13641057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2015067" y="1127626"/>
            <a:ext cx="4978400"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Getting going locally</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Prototyping</a:t>
            </a:r>
            <a:endParaRPr lang="en-US" sz="4800" b="1" i="0" u="none" strike="noStrike" cap="none" baseline="0" dirty="0">
              <a:solidFill>
                <a:srgbClr val="F8981D"/>
              </a:solidFill>
              <a:latin typeface="Montserrat"/>
              <a:ea typeface="Montserrat"/>
              <a:cs typeface="Montserrat"/>
              <a:sym typeface="Montserrat"/>
            </a:endParaRPr>
          </a:p>
        </p:txBody>
      </p:sp>
      <p:grpSp>
        <p:nvGrpSpPr>
          <p:cNvPr id="5" name="Group 4"/>
          <p:cNvGrpSpPr/>
          <p:nvPr/>
        </p:nvGrpSpPr>
        <p:grpSpPr>
          <a:xfrm>
            <a:off x="2015358" y="3210615"/>
            <a:ext cx="1482876" cy="1482876"/>
            <a:chOff x="6705600" y="3035905"/>
            <a:chExt cx="1482876" cy="1482876"/>
          </a:xfrm>
        </p:grpSpPr>
        <p:sp>
          <p:nvSpPr>
            <p:cNvPr id="3" name="Rectangle 2"/>
            <p:cNvSpPr/>
            <p:nvPr/>
          </p:nvSpPr>
          <p:spPr>
            <a:xfrm>
              <a:off x="6705600" y="3035905"/>
              <a:ext cx="1482876" cy="1482876"/>
            </a:xfrm>
            <a:prstGeom prst="rect">
              <a:avLst/>
            </a:prstGeom>
            <a:solidFill>
              <a:schemeClr val="tx1">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Vagra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77" y="3210615"/>
              <a:ext cx="965854" cy="1177588"/>
            </a:xfrm>
            <a:prstGeom prst="rect">
              <a:avLst/>
            </a:prstGeom>
          </p:spPr>
        </p:pic>
      </p:grpSp>
      <p:sp>
        <p:nvSpPr>
          <p:cNvPr id="14" name="Rectangle 13"/>
          <p:cNvSpPr/>
          <p:nvPr/>
        </p:nvSpPr>
        <p:spPr>
          <a:xfrm>
            <a:off x="5724620" y="3210615"/>
            <a:ext cx="1482876" cy="1482876"/>
          </a:xfrm>
          <a:prstGeom prst="rect">
            <a:avLst/>
          </a:prstGeom>
          <a:solidFill>
            <a:schemeClr val="tx1">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stCxn id="3" idx="3"/>
            <a:endCxn id="14" idx="1"/>
          </p:cNvCxnSpPr>
          <p:nvPr/>
        </p:nvCxnSpPr>
        <p:spPr>
          <a:xfrm>
            <a:off x="3498234" y="3952053"/>
            <a:ext cx="2226386" cy="0"/>
          </a:xfrm>
          <a:prstGeom prst="straightConnector1">
            <a:avLst/>
          </a:prstGeom>
          <a:ln>
            <a:solidFill>
              <a:schemeClr val="bg2">
                <a:lumMod val="10000"/>
                <a:lumOff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661559" y="3625871"/>
            <a:ext cx="1063061" cy="307777"/>
          </a:xfrm>
          <a:prstGeom prst="rect">
            <a:avLst/>
          </a:prstGeom>
        </p:spPr>
        <p:txBody>
          <a:bodyPr wrap="none">
            <a:spAutoFit/>
          </a:bodyPr>
          <a:lstStyle/>
          <a:p>
            <a:r>
              <a:rPr lang="en-US" dirty="0" smtClean="0">
                <a:solidFill>
                  <a:schemeClr val="bg1"/>
                </a:solidFill>
              </a:rPr>
              <a:t>Port 11098</a:t>
            </a:r>
            <a:endParaRPr lang="en-US" dirty="0">
              <a:solidFill>
                <a:schemeClr val="bg1"/>
              </a:solidFill>
            </a:endParaRPr>
          </a:p>
        </p:txBody>
      </p:sp>
      <p:sp>
        <p:nvSpPr>
          <p:cNvPr id="17" name="Rectangle 16"/>
          <p:cNvSpPr/>
          <p:nvPr/>
        </p:nvSpPr>
        <p:spPr>
          <a:xfrm>
            <a:off x="2625972" y="5312555"/>
            <a:ext cx="1237834" cy="400110"/>
          </a:xfrm>
          <a:prstGeom prst="rect">
            <a:avLst/>
          </a:prstGeom>
        </p:spPr>
        <p:txBody>
          <a:bodyPr wrap="square">
            <a:spAutoFit/>
          </a:bodyPr>
          <a:lstStyle/>
          <a:p>
            <a:r>
              <a:rPr lang="en-US" sz="2000" dirty="0">
                <a:solidFill>
                  <a:schemeClr val="bg1"/>
                </a:solidFill>
              </a:rPr>
              <a:t>/vagrant</a:t>
            </a:r>
          </a:p>
        </p:txBody>
      </p:sp>
      <p:cxnSp>
        <p:nvCxnSpPr>
          <p:cNvPr id="20" name="Straight Arrow Connector 19"/>
          <p:cNvCxnSpPr/>
          <p:nvPr/>
        </p:nvCxnSpPr>
        <p:spPr>
          <a:xfrm>
            <a:off x="2761570" y="4692691"/>
            <a:ext cx="0" cy="559389"/>
          </a:xfrm>
          <a:prstGeom prst="straightConnector1">
            <a:avLst/>
          </a:prstGeom>
          <a:ln>
            <a:solidFill>
              <a:schemeClr val="bg2">
                <a:lumMod val="10000"/>
                <a:lumOff val="9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4" name="Picture 23" descr="1000px-Ruby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792" y="3589584"/>
            <a:ext cx="378971" cy="378971"/>
          </a:xfrm>
          <a:prstGeom prst="rect">
            <a:avLst/>
          </a:prstGeom>
        </p:spPr>
      </p:pic>
      <p:grpSp>
        <p:nvGrpSpPr>
          <p:cNvPr id="26" name="Group 25"/>
          <p:cNvGrpSpPr/>
          <p:nvPr/>
        </p:nvGrpSpPr>
        <p:grpSpPr>
          <a:xfrm>
            <a:off x="5724620" y="4971227"/>
            <a:ext cx="1482876" cy="1482876"/>
            <a:chOff x="6705600" y="3035905"/>
            <a:chExt cx="1482876" cy="1482876"/>
          </a:xfrm>
        </p:grpSpPr>
        <p:sp>
          <p:nvSpPr>
            <p:cNvPr id="27" name="Rectangle 26"/>
            <p:cNvSpPr/>
            <p:nvPr/>
          </p:nvSpPr>
          <p:spPr>
            <a:xfrm>
              <a:off x="6705600" y="3035905"/>
              <a:ext cx="1482876" cy="1482876"/>
            </a:xfrm>
            <a:prstGeom prst="rect">
              <a:avLst/>
            </a:prstGeom>
            <a:solidFill>
              <a:schemeClr val="tx1">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Vagra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77" y="3210615"/>
              <a:ext cx="965854" cy="1177588"/>
            </a:xfrm>
            <a:prstGeom prst="rect">
              <a:avLst/>
            </a:prstGeom>
          </p:spPr>
        </p:pic>
      </p:grpSp>
      <p:cxnSp>
        <p:nvCxnSpPr>
          <p:cNvPr id="30" name="Straight Arrow Connector 29"/>
          <p:cNvCxnSpPr>
            <a:endCxn id="27" idx="1"/>
          </p:cNvCxnSpPr>
          <p:nvPr/>
        </p:nvCxnSpPr>
        <p:spPr>
          <a:xfrm>
            <a:off x="3498234" y="4076095"/>
            <a:ext cx="2226386" cy="1636570"/>
          </a:xfrm>
          <a:prstGeom prst="straightConnector1">
            <a:avLst/>
          </a:prstGeom>
          <a:ln>
            <a:solidFill>
              <a:schemeClr val="bg2">
                <a:lumMod val="10000"/>
                <a:lumOff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Right Arrow 30"/>
          <p:cNvSpPr/>
          <p:nvPr/>
        </p:nvSpPr>
        <p:spPr>
          <a:xfrm>
            <a:off x="1680172" y="5386094"/>
            <a:ext cx="863892" cy="2298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p:cNvSpPr txBox="1"/>
          <p:nvPr/>
        </p:nvSpPr>
        <p:spPr>
          <a:xfrm>
            <a:off x="869793" y="5103017"/>
            <a:ext cx="703375" cy="738664"/>
          </a:xfrm>
          <a:prstGeom prst="rect">
            <a:avLst/>
          </a:prstGeom>
          <a:noFill/>
        </p:spPr>
        <p:txBody>
          <a:bodyPr wrap="none" rtlCol="0">
            <a:spAutoFit/>
          </a:bodyPr>
          <a:lstStyle/>
          <a:p>
            <a:r>
              <a:rPr lang="en-US" dirty="0" smtClean="0">
                <a:solidFill>
                  <a:srgbClr val="FFFFFF"/>
                </a:solidFill>
              </a:rPr>
              <a:t>YOUR </a:t>
            </a:r>
          </a:p>
          <a:p>
            <a:r>
              <a:rPr lang="en-US" dirty="0" smtClean="0">
                <a:solidFill>
                  <a:srgbClr val="FFFFFF"/>
                </a:solidFill>
              </a:rPr>
              <a:t>CODE </a:t>
            </a:r>
          </a:p>
          <a:p>
            <a:r>
              <a:rPr lang="en-US" dirty="0" smtClean="0">
                <a:solidFill>
                  <a:srgbClr val="FFFFFF"/>
                </a:solidFill>
              </a:rPr>
              <a:t>HERE</a:t>
            </a:r>
            <a:endParaRPr lang="en-US" dirty="0">
              <a:solidFill>
                <a:srgbClr val="FFFFFF"/>
              </a:solidFill>
            </a:endParaRPr>
          </a:p>
        </p:txBody>
      </p:sp>
      <p:sp>
        <p:nvSpPr>
          <p:cNvPr id="193" name="Rectangle 192"/>
          <p:cNvSpPr/>
          <p:nvPr/>
        </p:nvSpPr>
        <p:spPr>
          <a:xfrm>
            <a:off x="5748810" y="4078794"/>
            <a:ext cx="1415772" cy="307777"/>
          </a:xfrm>
          <a:prstGeom prst="rect">
            <a:avLst/>
          </a:prstGeom>
        </p:spPr>
        <p:txBody>
          <a:bodyPr wrap="none">
            <a:spAutoFit/>
          </a:bodyPr>
          <a:lstStyle/>
          <a:p>
            <a:pPr algn="ctr"/>
            <a:r>
              <a:rPr lang="en-US" dirty="0" err="1" smtClean="0">
                <a:solidFill>
                  <a:schemeClr val="tx1"/>
                </a:solidFill>
              </a:rPr>
              <a:t>riak</a:t>
            </a:r>
            <a:r>
              <a:rPr lang="en-US" dirty="0" smtClean="0">
                <a:solidFill>
                  <a:schemeClr val="tx1"/>
                </a:solidFill>
              </a:rPr>
              <a:t>-</a:t>
            </a:r>
            <a:r>
              <a:rPr lang="en-US" dirty="0" err="1" smtClean="0">
                <a:solidFill>
                  <a:schemeClr val="tx1"/>
                </a:solidFill>
              </a:rPr>
              <a:t>dev</a:t>
            </a:r>
            <a:r>
              <a:rPr lang="en-US" dirty="0">
                <a:solidFill>
                  <a:schemeClr val="tx1"/>
                </a:solidFill>
              </a:rPr>
              <a:t>-cluster</a:t>
            </a:r>
            <a:endParaRPr lang="en-US" dirty="0">
              <a:solidFill>
                <a:schemeClr val="tx1"/>
              </a:solidFill>
            </a:endParaRPr>
          </a:p>
        </p:txBody>
      </p:sp>
    </p:spTree>
    <p:extLst>
      <p:ext uri="{BB962C8B-B14F-4D97-AF65-F5344CB8AC3E}">
        <p14:creationId xmlns:p14="http://schemas.microsoft.com/office/powerpoint/2010/main" val="3588150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674938"/>
            <a:ext cx="8229600" cy="754062"/>
          </a:xfrm>
        </p:spPr>
        <p:txBody>
          <a:bodyPr/>
          <a:lstStyle/>
          <a:p>
            <a:r>
              <a:rPr lang="en-US" sz="8000" dirty="0" err="1" smtClean="0">
                <a:solidFill>
                  <a:schemeClr val="bg1"/>
                </a:solidFill>
                <a:latin typeface="Ubuntu"/>
                <a:cs typeface="Ubuntu"/>
              </a:rPr>
              <a:t>git</a:t>
            </a:r>
            <a:r>
              <a:rPr lang="en-US" sz="8000" dirty="0" smtClean="0">
                <a:solidFill>
                  <a:schemeClr val="bg1"/>
                </a:solidFill>
                <a:latin typeface="Ubuntu"/>
                <a:cs typeface="Ubuntu"/>
              </a:rPr>
              <a:t> clone </a:t>
            </a:r>
            <a:br>
              <a:rPr lang="en-US" sz="8000" dirty="0" smtClean="0">
                <a:solidFill>
                  <a:schemeClr val="bg1"/>
                </a:solidFill>
                <a:latin typeface="Ubuntu"/>
                <a:cs typeface="Ubuntu"/>
              </a:rPr>
            </a:br>
            <a:r>
              <a:rPr lang="en-US" sz="8000" dirty="0" err="1" smtClean="0">
                <a:solidFill>
                  <a:schemeClr val="bg1"/>
                </a:solidFill>
                <a:latin typeface="Ubuntu"/>
                <a:cs typeface="Ubuntu"/>
              </a:rPr>
              <a:t>riak</a:t>
            </a:r>
            <a:r>
              <a:rPr lang="en-US" sz="8000" dirty="0" smtClean="0">
                <a:solidFill>
                  <a:schemeClr val="bg1"/>
                </a:solidFill>
                <a:latin typeface="Ubuntu"/>
                <a:cs typeface="Ubuntu"/>
              </a:rPr>
              <a:t>-</a:t>
            </a:r>
            <a:r>
              <a:rPr lang="en-US" sz="8000" dirty="0" err="1" smtClean="0">
                <a:solidFill>
                  <a:schemeClr val="bg1"/>
                </a:solidFill>
                <a:latin typeface="Ubuntu"/>
                <a:cs typeface="Ubuntu"/>
              </a:rPr>
              <a:t>dev</a:t>
            </a:r>
            <a:r>
              <a:rPr lang="en-US" sz="8000" dirty="0" smtClean="0">
                <a:solidFill>
                  <a:schemeClr val="bg1"/>
                </a:solidFill>
                <a:latin typeface="Ubuntu"/>
                <a:cs typeface="Ubuntu"/>
              </a:rPr>
              <a:t>-cluster</a:t>
            </a:r>
            <a:endParaRPr lang="en-US" sz="8000" dirty="0">
              <a:solidFill>
                <a:schemeClr val="bg1"/>
              </a:solidFill>
              <a:latin typeface="Ubuntu"/>
              <a:cs typeface="Ubuntu"/>
            </a:endParaRPr>
          </a:p>
        </p:txBody>
      </p:sp>
      <p:sp>
        <p:nvSpPr>
          <p:cNvPr id="3" name="Rectangle 2"/>
          <p:cNvSpPr/>
          <p:nvPr/>
        </p:nvSpPr>
        <p:spPr>
          <a:xfrm>
            <a:off x="670932" y="4318689"/>
            <a:ext cx="7802136" cy="954107"/>
          </a:xfrm>
          <a:prstGeom prst="rect">
            <a:avLst/>
          </a:prstGeom>
        </p:spPr>
        <p:txBody>
          <a:bodyPr wrap="none">
            <a:spAutoFit/>
          </a:bodyPr>
          <a:lstStyle/>
          <a:p>
            <a:pPr algn="ctr"/>
            <a:r>
              <a:rPr lang="en-US" sz="2800" dirty="0">
                <a:solidFill>
                  <a:schemeClr val="bg1"/>
                </a:solidFill>
                <a:latin typeface="Ubuntu"/>
                <a:cs typeface="Ubuntu"/>
              </a:rPr>
              <a:t>https://</a:t>
            </a:r>
            <a:r>
              <a:rPr lang="en-US" sz="2800" dirty="0" err="1">
                <a:solidFill>
                  <a:schemeClr val="bg1"/>
                </a:solidFill>
                <a:latin typeface="Ubuntu"/>
                <a:cs typeface="Ubuntu"/>
              </a:rPr>
              <a:t>github.com</a:t>
            </a:r>
            <a:r>
              <a:rPr lang="en-US" sz="2800" dirty="0">
                <a:solidFill>
                  <a:schemeClr val="bg1"/>
                </a:solidFill>
                <a:latin typeface="Ubuntu"/>
                <a:cs typeface="Ubuntu"/>
              </a:rPr>
              <a:t>/</a:t>
            </a:r>
            <a:r>
              <a:rPr lang="en-US" sz="2800" dirty="0" err="1" smtClean="0">
                <a:solidFill>
                  <a:schemeClr val="bg1"/>
                </a:solidFill>
                <a:latin typeface="Ubuntu"/>
                <a:cs typeface="Ubuntu"/>
              </a:rPr>
              <a:t>basho</a:t>
            </a:r>
            <a:r>
              <a:rPr lang="en-US" sz="2800" dirty="0" smtClean="0">
                <a:solidFill>
                  <a:schemeClr val="bg1"/>
                </a:solidFill>
                <a:latin typeface="Ubuntu"/>
                <a:cs typeface="Ubuntu"/>
              </a:rPr>
              <a:t>-labs/</a:t>
            </a:r>
            <a:r>
              <a:rPr lang="en-US" sz="2800" dirty="0" err="1">
                <a:solidFill>
                  <a:schemeClr val="bg1"/>
                </a:solidFill>
                <a:latin typeface="Ubuntu"/>
                <a:cs typeface="Ubuntu"/>
              </a:rPr>
              <a:t>riak</a:t>
            </a:r>
            <a:r>
              <a:rPr lang="en-US" sz="2800" dirty="0">
                <a:solidFill>
                  <a:schemeClr val="bg1"/>
                </a:solidFill>
                <a:latin typeface="Ubuntu"/>
                <a:cs typeface="Ubuntu"/>
              </a:rPr>
              <a:t>-</a:t>
            </a:r>
            <a:r>
              <a:rPr lang="en-US" sz="2800" dirty="0" err="1">
                <a:solidFill>
                  <a:schemeClr val="bg1"/>
                </a:solidFill>
                <a:latin typeface="Ubuntu"/>
                <a:cs typeface="Ubuntu"/>
              </a:rPr>
              <a:t>dev</a:t>
            </a:r>
            <a:r>
              <a:rPr lang="en-US" sz="2800" dirty="0">
                <a:solidFill>
                  <a:schemeClr val="bg1"/>
                </a:solidFill>
                <a:latin typeface="Ubuntu"/>
                <a:cs typeface="Ubuntu"/>
              </a:rPr>
              <a:t>-</a:t>
            </a:r>
            <a:r>
              <a:rPr lang="en-US" sz="2800" dirty="0" smtClean="0">
                <a:solidFill>
                  <a:schemeClr val="bg1"/>
                </a:solidFill>
                <a:latin typeface="Ubuntu"/>
                <a:cs typeface="Ubuntu"/>
              </a:rPr>
              <a:t>cluster</a:t>
            </a:r>
          </a:p>
          <a:p>
            <a:pPr algn="ctr"/>
            <a:r>
              <a:rPr lang="en-US" sz="2800" dirty="0" smtClean="0">
                <a:solidFill>
                  <a:schemeClr val="bg1"/>
                </a:solidFill>
                <a:latin typeface="Ubuntu"/>
                <a:cs typeface="Ubuntu"/>
              </a:rPr>
              <a:t>(Anybody!)</a:t>
            </a:r>
            <a:endParaRPr lang="en-US" sz="2800" dirty="0">
              <a:solidFill>
                <a:schemeClr val="bg1"/>
              </a:solidFill>
              <a:latin typeface="Ubuntu"/>
              <a:cs typeface="Ubuntu"/>
            </a:endParaRPr>
          </a:p>
        </p:txBody>
      </p:sp>
    </p:spTree>
    <p:extLst>
      <p:ext uri="{BB962C8B-B14F-4D97-AF65-F5344CB8AC3E}">
        <p14:creationId xmlns:p14="http://schemas.microsoft.com/office/powerpoint/2010/main" val="1841475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2015067" y="1127626"/>
            <a:ext cx="4978400"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But what about schema migrations?</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Schema-less</a:t>
            </a:r>
            <a:endParaRPr lang="en-US" sz="4800" b="1" i="0" u="none" strike="noStrike" cap="none" baseline="0" dirty="0">
              <a:solidFill>
                <a:srgbClr val="F8981D"/>
              </a:solidFill>
              <a:latin typeface="Montserrat"/>
              <a:ea typeface="Montserrat"/>
              <a:cs typeface="Montserrat"/>
              <a:sym typeface="Montserrat"/>
            </a:endParaRPr>
          </a:p>
        </p:txBody>
      </p:sp>
      <p:sp>
        <p:nvSpPr>
          <p:cNvPr id="5" name="Rectangle 4"/>
          <p:cNvSpPr/>
          <p:nvPr/>
        </p:nvSpPr>
        <p:spPr>
          <a:xfrm>
            <a:off x="1615516" y="3181046"/>
            <a:ext cx="5681363" cy="2062103"/>
          </a:xfrm>
          <a:prstGeom prst="rect">
            <a:avLst/>
          </a:prstGeom>
        </p:spPr>
        <p:txBody>
          <a:bodyPr wrap="none">
            <a:spAutoFit/>
          </a:bodyPr>
          <a:lstStyle/>
          <a:p>
            <a:r>
              <a:rPr lang="en-US" sz="3200" dirty="0" smtClean="0">
                <a:solidFill>
                  <a:schemeClr val="lt1"/>
                </a:solidFill>
                <a:ea typeface="Open Sans"/>
                <a:sym typeface="Open Sans"/>
              </a:rPr>
              <a:t>1) Lazy-migration (on load)</a:t>
            </a:r>
          </a:p>
          <a:p>
            <a:endParaRPr lang="en-US" sz="3200" dirty="0" smtClean="0">
              <a:solidFill>
                <a:schemeClr val="lt1"/>
              </a:solidFill>
              <a:ea typeface="Open Sans"/>
              <a:sym typeface="Open Sans"/>
            </a:endParaRPr>
          </a:p>
          <a:p>
            <a:r>
              <a:rPr lang="en-US" sz="3200" dirty="0" smtClean="0">
                <a:solidFill>
                  <a:schemeClr val="lt1"/>
                </a:solidFill>
                <a:ea typeface="Open Sans"/>
                <a:sym typeface="Open Sans"/>
              </a:rPr>
              <a:t>2) Last resort: Batch migration </a:t>
            </a:r>
          </a:p>
          <a:p>
            <a:r>
              <a:rPr lang="en-US" sz="3200" dirty="0">
                <a:solidFill>
                  <a:schemeClr val="lt1"/>
                </a:solidFill>
                <a:ea typeface="Open Sans"/>
                <a:sym typeface="Open Sans"/>
              </a:rPr>
              <a:t>	</a:t>
            </a:r>
            <a:r>
              <a:rPr lang="en-US" sz="3200" dirty="0" smtClean="0">
                <a:solidFill>
                  <a:schemeClr val="lt1"/>
                </a:solidFill>
                <a:ea typeface="Open Sans"/>
                <a:sym typeface="Open Sans"/>
              </a:rPr>
              <a:t>(</a:t>
            </a:r>
            <a:r>
              <a:rPr lang="en-US" sz="3200" dirty="0" err="1" smtClean="0">
                <a:solidFill>
                  <a:schemeClr val="lt1"/>
                </a:solidFill>
                <a:ea typeface="Open Sans"/>
                <a:sym typeface="Open Sans"/>
              </a:rPr>
              <a:t>cron</a:t>
            </a:r>
            <a:r>
              <a:rPr lang="en-US" sz="3200" dirty="0" smtClean="0">
                <a:solidFill>
                  <a:schemeClr val="lt1"/>
                </a:solidFill>
                <a:ea typeface="Open Sans"/>
                <a:sym typeface="Open Sans"/>
              </a:rPr>
              <a:t> jobs, </a:t>
            </a:r>
            <a:r>
              <a:rPr lang="en-US" sz="3200" dirty="0" err="1" smtClean="0">
                <a:solidFill>
                  <a:schemeClr val="lt1"/>
                </a:solidFill>
                <a:ea typeface="Open Sans"/>
                <a:sym typeface="Open Sans"/>
              </a:rPr>
              <a:t>etc</a:t>
            </a:r>
            <a:r>
              <a:rPr lang="en-US" sz="3200" dirty="0" smtClean="0">
                <a:solidFill>
                  <a:schemeClr val="lt1"/>
                </a:solidFill>
                <a:ea typeface="Open Sans"/>
                <a:sym typeface="Open Sans"/>
              </a:rPr>
              <a:t>) </a:t>
            </a:r>
            <a:endParaRPr lang="en-US" sz="3200" dirty="0"/>
          </a:p>
        </p:txBody>
      </p:sp>
    </p:spTree>
    <p:extLst>
      <p:ext uri="{BB962C8B-B14F-4D97-AF65-F5344CB8AC3E}">
        <p14:creationId xmlns:p14="http://schemas.microsoft.com/office/powerpoint/2010/main" val="2326351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7" name="Shape 437"/>
          <p:cNvGrpSpPr/>
          <p:nvPr/>
        </p:nvGrpSpPr>
        <p:grpSpPr>
          <a:xfrm>
            <a:off x="2692992" y="2670679"/>
            <a:ext cx="3860208" cy="1527099"/>
            <a:chOff x="2811525" y="2653746"/>
            <a:chExt cx="3432014" cy="1527099"/>
          </a:xfrm>
        </p:grpSpPr>
        <p:pic>
          <p:nvPicPr>
            <p:cNvPr id="438" name="Shape 438"/>
            <p:cNvPicPr preferRelativeResize="0"/>
            <p:nvPr/>
          </p:nvPicPr>
          <p:blipFill rotWithShape="1">
            <a:blip r:embed="rId3">
              <a:alphaModFix/>
            </a:blip>
            <a:srcRect/>
            <a:stretch/>
          </p:blipFill>
          <p:spPr>
            <a:xfrm>
              <a:off x="2811525" y="2653746"/>
              <a:ext cx="3432014" cy="1527099"/>
            </a:xfrm>
            <a:prstGeom prst="rect">
              <a:avLst/>
            </a:prstGeom>
            <a:noFill/>
            <a:ln>
              <a:noFill/>
            </a:ln>
          </p:spPr>
        </p:pic>
        <p:sp>
          <p:nvSpPr>
            <p:cNvPr id="439" name="Shape 439"/>
            <p:cNvSpPr txBox="1"/>
            <p:nvPr/>
          </p:nvSpPr>
          <p:spPr>
            <a:xfrm rot="20828686">
              <a:off x="3248279" y="3057747"/>
              <a:ext cx="2541820" cy="52322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400" dirty="0" smtClean="0">
                  <a:solidFill>
                    <a:schemeClr val="lt1"/>
                  </a:solidFill>
                  <a:latin typeface="Open Sans"/>
                  <a:ea typeface="Open Sans"/>
                  <a:cs typeface="Open Sans"/>
                  <a:sym typeface="Open Sans"/>
                </a:rPr>
                <a:t>Scale</a:t>
              </a:r>
              <a:endParaRPr lang="en-US" sz="3400" b="0" i="0" u="none" strike="noStrike" cap="none" baseline="0" dirty="0">
                <a:solidFill>
                  <a:schemeClr val="lt1"/>
                </a:solidFill>
                <a:latin typeface="Open Sans"/>
                <a:ea typeface="Open Sans"/>
                <a:cs typeface="Open Sans"/>
                <a:sym typeface="Open Sans"/>
              </a:endParaRPr>
            </a:p>
          </p:txBody>
        </p:sp>
      </p:grpSp>
    </p:spTree>
    <p:extLst>
      <p:ext uri="{BB962C8B-B14F-4D97-AF65-F5344CB8AC3E}">
        <p14:creationId xmlns:p14="http://schemas.microsoft.com/office/powerpoint/2010/main" val="8507126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929968" y="1143130"/>
            <a:ext cx="569029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why you should care</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Scaling Up</a:t>
            </a:r>
            <a:endParaRPr lang="en-US" sz="4800" b="1" i="0" u="none" strike="noStrike" cap="none" baseline="0" dirty="0">
              <a:solidFill>
                <a:srgbClr val="F8981D"/>
              </a:solidFill>
              <a:latin typeface="Montserrat"/>
              <a:ea typeface="Montserrat"/>
              <a:cs typeface="Montserrat"/>
              <a:sym typeface="Montserrat"/>
            </a:endParaRPr>
          </a:p>
        </p:txBody>
      </p:sp>
      <p:sp>
        <p:nvSpPr>
          <p:cNvPr id="11" name="Title 1"/>
          <p:cNvSpPr txBox="1">
            <a:spLocks/>
          </p:cNvSpPr>
          <p:nvPr/>
        </p:nvSpPr>
        <p:spPr>
          <a:xfrm>
            <a:off x="3048002" y="3551242"/>
            <a:ext cx="5757332" cy="1095905"/>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6000" b="1" cap="all" dirty="0" smtClean="0">
                <a:solidFill>
                  <a:schemeClr val="bg1"/>
                </a:solidFill>
                <a:latin typeface="Open Sans"/>
                <a:cs typeface="Open Sans"/>
              </a:rPr>
              <a:t>Fear Success</a:t>
            </a:r>
          </a:p>
          <a:p>
            <a:r>
              <a:rPr lang="en-US" sz="9200" cap="all" dirty="0">
                <a:solidFill>
                  <a:schemeClr val="bg1"/>
                </a:solidFill>
                <a:latin typeface="Open Sans"/>
                <a:cs typeface="Open Sans"/>
              </a:rPr>
              <a:t>n</a:t>
            </a:r>
            <a:r>
              <a:rPr lang="en-US" sz="9200" cap="all" dirty="0" smtClean="0">
                <a:solidFill>
                  <a:schemeClr val="bg1"/>
                </a:solidFill>
                <a:latin typeface="Open Sans"/>
                <a:cs typeface="Open Sans"/>
              </a:rPr>
              <a:t>o more</a:t>
            </a:r>
            <a:endParaRPr lang="en-US" sz="9200" cap="all" dirty="0">
              <a:solidFill>
                <a:schemeClr val="bg1"/>
              </a:solidFill>
              <a:latin typeface="Open Sans"/>
              <a:cs typeface="Open Sans"/>
            </a:endParaRPr>
          </a:p>
        </p:txBody>
      </p:sp>
      <p:pic>
        <p:nvPicPr>
          <p:cNvPr id="12" name="Picture 1"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55937"/>
            <a:ext cx="22098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2689" y="3103298"/>
            <a:ext cx="156527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4261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emph" presetSubtype="0" fill="hold" nodeType="withEffect">
                                  <p:stCondLst>
                                    <p:cond delay="0"/>
                                  </p:stCondLst>
                                  <p:childTnLst>
                                    <p:anim calcmode="discrete" valueType="str">
                                      <p:cBhvr>
                                        <p:cTn id="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14" name="Straight Arrow Connector 13"/>
          <p:cNvCxnSpPr/>
          <p:nvPr/>
        </p:nvCxnSpPr>
        <p:spPr>
          <a:xfrm flipV="1">
            <a:off x="8094133" y="3488267"/>
            <a:ext cx="0" cy="1818745"/>
          </a:xfrm>
          <a:prstGeom prst="straightConnector1">
            <a:avLst/>
          </a:prstGeom>
          <a:ln>
            <a:solidFill>
              <a:srgbClr val="F8981D"/>
            </a:solidFill>
            <a:tailEnd type="arrow"/>
          </a:ln>
        </p:spPr>
        <p:style>
          <a:lnRef idx="1">
            <a:schemeClr val="accent2"/>
          </a:lnRef>
          <a:fillRef idx="0">
            <a:schemeClr val="accent2"/>
          </a:fillRef>
          <a:effectRef idx="0">
            <a:schemeClr val="accent2"/>
          </a:effectRef>
          <a:fontRef idx="minor">
            <a:schemeClr val="tx1"/>
          </a:fontRef>
        </p:style>
      </p:cxnSp>
      <p:cxnSp>
        <p:nvCxnSpPr>
          <p:cNvPr id="3" name="Straight Arrow Connector 2"/>
          <p:cNvCxnSpPr/>
          <p:nvPr/>
        </p:nvCxnSpPr>
        <p:spPr>
          <a:xfrm flipV="1">
            <a:off x="2306897" y="3488267"/>
            <a:ext cx="5584036" cy="260880"/>
          </a:xfrm>
          <a:prstGeom prst="straightConnector1">
            <a:avLst/>
          </a:prstGeom>
          <a:ln>
            <a:solidFill>
              <a:srgbClr val="F8981D"/>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2154497" y="5307012"/>
            <a:ext cx="5736436" cy="280988"/>
          </a:xfrm>
          <a:prstGeom prst="straightConnector1">
            <a:avLst/>
          </a:prstGeom>
          <a:ln>
            <a:solidFill>
              <a:srgbClr val="F8981D"/>
            </a:solidFill>
            <a:tailEnd type="arrow"/>
          </a:ln>
        </p:spPr>
        <p:style>
          <a:lnRef idx="1">
            <a:schemeClr val="accent2"/>
          </a:lnRef>
          <a:fillRef idx="0">
            <a:schemeClr val="accent2"/>
          </a:fillRef>
          <a:effectRef idx="0">
            <a:schemeClr val="accent2"/>
          </a:effectRef>
          <a:fontRef idx="minor">
            <a:schemeClr val="tx1"/>
          </a:fontRef>
        </p:style>
      </p:cxnSp>
      <p:sp>
        <p:nvSpPr>
          <p:cNvPr id="221" name="Shape 221"/>
          <p:cNvSpPr txBox="1"/>
          <p:nvPr/>
        </p:nvSpPr>
        <p:spPr>
          <a:xfrm>
            <a:off x="1929968" y="1143130"/>
            <a:ext cx="569029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why you should care</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Scaling Up</a:t>
            </a:r>
            <a:endParaRPr lang="en-US" sz="4800" b="1" i="0" u="none" strike="noStrike" cap="none" baseline="0" dirty="0">
              <a:solidFill>
                <a:srgbClr val="F8981D"/>
              </a:solidFill>
              <a:latin typeface="Montserrat"/>
              <a:ea typeface="Montserrat"/>
              <a:cs typeface="Montserrat"/>
              <a:sym typeface="Montserrat"/>
            </a:endParaRPr>
          </a:p>
        </p:txBody>
      </p:sp>
      <p:pic>
        <p:nvPicPr>
          <p:cNvPr id="6" name="Picture 3"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463" y="2691342"/>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4663" y="2691342"/>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863" y="4766734"/>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7063" y="4766734"/>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3463" y="2691342"/>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463" y="4766734"/>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55937"/>
            <a:ext cx="22098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2689" y="3103298"/>
            <a:ext cx="156527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8273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929968" y="1143130"/>
            <a:ext cx="569029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fro</a:t>
            </a:r>
            <a:r>
              <a:rPr lang="en-US" sz="3600" dirty="0" smtClean="0">
                <a:solidFill>
                  <a:schemeClr val="lt1"/>
                </a:solidFill>
                <a:latin typeface="Open Sans"/>
                <a:ea typeface="Open Sans"/>
                <a:cs typeface="Open Sans"/>
                <a:sym typeface="Open Sans"/>
              </a:rPr>
              <a:t>m one to many</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Scaling Up</a:t>
            </a:r>
            <a:endParaRPr lang="en-US" sz="4800" b="1" i="0" u="none" strike="noStrike" cap="none" baseline="0" dirty="0">
              <a:solidFill>
                <a:srgbClr val="F8981D"/>
              </a:solidFill>
              <a:latin typeface="Montserrat"/>
              <a:ea typeface="Montserrat"/>
              <a:cs typeface="Montserrat"/>
              <a:sym typeface="Montserrat"/>
            </a:endParaRPr>
          </a:p>
        </p:txBody>
      </p:sp>
      <p:sp>
        <p:nvSpPr>
          <p:cNvPr id="12" name="Title 1"/>
          <p:cNvSpPr txBox="1">
            <a:spLocks/>
          </p:cNvSpPr>
          <p:nvPr/>
        </p:nvSpPr>
        <p:spPr>
          <a:xfrm>
            <a:off x="457200" y="3052763"/>
            <a:ext cx="8229600" cy="752475"/>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4800" dirty="0" smtClean="0">
                <a:solidFill>
                  <a:schemeClr val="bg1"/>
                </a:solidFill>
              </a:rPr>
              <a:t>From </a:t>
            </a:r>
            <a:r>
              <a:rPr lang="en-US" sz="4800" b="1" dirty="0" smtClean="0">
                <a:solidFill>
                  <a:schemeClr val="bg1"/>
                </a:solidFill>
              </a:rPr>
              <a:t>laptop</a:t>
            </a:r>
            <a:r>
              <a:rPr lang="en-US" sz="4800" dirty="0" smtClean="0">
                <a:solidFill>
                  <a:schemeClr val="bg1"/>
                </a:solidFill>
              </a:rPr>
              <a:t> to </a:t>
            </a:r>
            <a:r>
              <a:rPr lang="en-US" sz="4800" b="1" dirty="0" smtClean="0">
                <a:solidFill>
                  <a:schemeClr val="bg1"/>
                </a:solidFill>
              </a:rPr>
              <a:t>cluster</a:t>
            </a:r>
            <a:r>
              <a:rPr lang="en-US" sz="4800" dirty="0" smtClean="0">
                <a:solidFill>
                  <a:schemeClr val="bg1"/>
                </a:solidFill>
              </a:rPr>
              <a:t> without changing settings</a:t>
            </a:r>
            <a:endParaRPr lang="en-US" sz="4800" dirty="0">
              <a:solidFill>
                <a:schemeClr val="bg1"/>
              </a:solidFill>
            </a:endParaRPr>
          </a:p>
        </p:txBody>
      </p:sp>
    </p:spTree>
    <p:extLst>
      <p:ext uri="{BB962C8B-B14F-4D97-AF65-F5344CB8AC3E}">
        <p14:creationId xmlns:p14="http://schemas.microsoft.com/office/powerpoint/2010/main" val="11870182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1929968" y="1143130"/>
            <a:ext cx="569029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fro</a:t>
            </a:r>
            <a:r>
              <a:rPr lang="en-US" sz="3600" dirty="0" smtClean="0">
                <a:solidFill>
                  <a:schemeClr val="lt1"/>
                </a:solidFill>
                <a:latin typeface="Open Sans"/>
                <a:ea typeface="Open Sans"/>
                <a:cs typeface="Open Sans"/>
                <a:sym typeface="Open Sans"/>
              </a:rPr>
              <a:t>m one to many</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1232689" y="419970"/>
            <a:ext cx="7084849"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Scaling Up</a:t>
            </a:r>
            <a:endParaRPr lang="en-US" sz="4800" b="1" i="0" u="none" strike="noStrike" cap="none" baseline="0" dirty="0">
              <a:solidFill>
                <a:srgbClr val="F8981D"/>
              </a:solidFill>
              <a:latin typeface="Montserrat"/>
              <a:ea typeface="Montserrat"/>
              <a:cs typeface="Montserrat"/>
              <a:sym typeface="Montserrat"/>
            </a:endParaRPr>
          </a:p>
        </p:txBody>
      </p:sp>
      <p:sp>
        <p:nvSpPr>
          <p:cNvPr id="12" name="Title 1"/>
          <p:cNvSpPr txBox="1">
            <a:spLocks/>
          </p:cNvSpPr>
          <p:nvPr/>
        </p:nvSpPr>
        <p:spPr>
          <a:xfrm>
            <a:off x="457200" y="3052763"/>
            <a:ext cx="8229600" cy="752475"/>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4800" dirty="0" smtClean="0">
                <a:solidFill>
                  <a:schemeClr val="bg1"/>
                </a:solidFill>
              </a:rPr>
              <a:t>From </a:t>
            </a:r>
            <a:r>
              <a:rPr lang="en-US" sz="4800" b="1" dirty="0" smtClean="0">
                <a:solidFill>
                  <a:schemeClr val="bg1"/>
                </a:solidFill>
              </a:rPr>
              <a:t>laptop</a:t>
            </a:r>
            <a:r>
              <a:rPr lang="en-US" sz="4800" dirty="0" smtClean="0">
                <a:solidFill>
                  <a:schemeClr val="bg1"/>
                </a:solidFill>
              </a:rPr>
              <a:t> to </a:t>
            </a:r>
            <a:r>
              <a:rPr lang="en-US" sz="4800" b="1" dirty="0" smtClean="0">
                <a:solidFill>
                  <a:schemeClr val="bg1"/>
                </a:solidFill>
              </a:rPr>
              <a:t>cluster</a:t>
            </a:r>
            <a:r>
              <a:rPr lang="en-US" sz="4800" dirty="0" smtClean="0">
                <a:solidFill>
                  <a:schemeClr val="bg1"/>
                </a:solidFill>
              </a:rPr>
              <a:t> without changing </a:t>
            </a:r>
            <a:r>
              <a:rPr lang="en-US" sz="4800" strike="sngStrike" dirty="0" smtClean="0">
                <a:solidFill>
                  <a:schemeClr val="bg1"/>
                </a:solidFill>
              </a:rPr>
              <a:t>settings</a:t>
            </a:r>
            <a:endParaRPr lang="en-US" sz="4800" strike="sngStrike" dirty="0">
              <a:solidFill>
                <a:schemeClr val="bg1"/>
              </a:solidFill>
            </a:endParaRPr>
          </a:p>
        </p:txBody>
      </p:sp>
      <p:sp>
        <p:nvSpPr>
          <p:cNvPr id="2" name="TextBox 1"/>
          <p:cNvSpPr txBox="1"/>
          <p:nvPr/>
        </p:nvSpPr>
        <p:spPr>
          <a:xfrm>
            <a:off x="5692195" y="4199468"/>
            <a:ext cx="2643647" cy="1015663"/>
          </a:xfrm>
          <a:prstGeom prst="rect">
            <a:avLst/>
          </a:prstGeom>
          <a:noFill/>
        </p:spPr>
        <p:txBody>
          <a:bodyPr wrap="none" rtlCol="0">
            <a:spAutoFit/>
          </a:bodyPr>
          <a:lstStyle/>
          <a:p>
            <a:r>
              <a:rPr lang="en-US" sz="6000" b="1" dirty="0" smtClean="0">
                <a:solidFill>
                  <a:schemeClr val="accent3"/>
                </a:solidFill>
              </a:rPr>
              <a:t>^</a:t>
            </a:r>
            <a:r>
              <a:rPr lang="en-US" sz="6000" dirty="0" smtClean="0">
                <a:solidFill>
                  <a:schemeClr val="bg1"/>
                </a:solidFill>
              </a:rPr>
              <a:t> </a:t>
            </a:r>
            <a:r>
              <a:rPr lang="en-US" sz="6000" b="1" dirty="0">
                <a:solidFill>
                  <a:schemeClr val="bg1"/>
                </a:solidFill>
              </a:rPr>
              <a:t>c</a:t>
            </a:r>
            <a:r>
              <a:rPr lang="en-US" sz="6000" b="1" dirty="0" smtClean="0">
                <a:solidFill>
                  <a:schemeClr val="bg1"/>
                </a:solidFill>
              </a:rPr>
              <a:t>ode</a:t>
            </a:r>
            <a:endParaRPr lang="en-US" sz="6000" b="1" dirty="0">
              <a:solidFill>
                <a:schemeClr val="bg1"/>
              </a:solidFill>
            </a:endParaRPr>
          </a:p>
        </p:txBody>
      </p:sp>
    </p:spTree>
    <p:extLst>
      <p:ext uri="{BB962C8B-B14F-4D97-AF65-F5344CB8AC3E}">
        <p14:creationId xmlns:p14="http://schemas.microsoft.com/office/powerpoint/2010/main" val="2322155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5"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7960" y="5287515"/>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3590" y="4611222"/>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3776" y="3404409"/>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8"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3272" y="5140698"/>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Shape 221"/>
          <p:cNvSpPr txBox="1"/>
          <p:nvPr/>
        </p:nvSpPr>
        <p:spPr>
          <a:xfrm>
            <a:off x="2864939" y="1127626"/>
            <a:ext cx="3403966"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Getting going</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Prototyping</a:t>
            </a:r>
            <a:endParaRPr lang="en-US" sz="4800" b="1" i="0" u="none" strike="noStrike" cap="none" baseline="0" dirty="0">
              <a:solidFill>
                <a:srgbClr val="F8981D"/>
              </a:solidFill>
              <a:latin typeface="Montserrat"/>
              <a:ea typeface="Montserrat"/>
              <a:cs typeface="Montserrat"/>
              <a:sym typeface="Montserrat"/>
            </a:endParaRPr>
          </a:p>
        </p:txBody>
      </p:sp>
      <p:sp>
        <p:nvSpPr>
          <p:cNvPr id="20" name="Shape 221"/>
          <p:cNvSpPr txBox="1"/>
          <p:nvPr/>
        </p:nvSpPr>
        <p:spPr>
          <a:xfrm>
            <a:off x="1095396" y="3767128"/>
            <a:ext cx="240845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7200" b="1" dirty="0" smtClean="0">
                <a:solidFill>
                  <a:schemeClr val="lt1"/>
                </a:solidFill>
                <a:latin typeface="Open Sans"/>
                <a:ea typeface="Open Sans"/>
                <a:cs typeface="Open Sans"/>
                <a:sym typeface="Open Sans"/>
              </a:rPr>
              <a:t>=&gt;</a:t>
            </a:r>
            <a:endParaRPr lang="en-US" sz="7200" b="1" i="0" u="none" strike="noStrike" cap="none" baseline="0" dirty="0">
              <a:solidFill>
                <a:schemeClr val="lt1"/>
              </a:solidFill>
              <a:latin typeface="Open Sans"/>
              <a:ea typeface="Open Sans"/>
              <a:cs typeface="Open Sans"/>
              <a:sym typeface="Open Sans"/>
            </a:endParaRPr>
          </a:p>
        </p:txBody>
      </p:sp>
      <p:pic>
        <p:nvPicPr>
          <p:cNvPr id="21" name="Picture 3"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834" y="3543566"/>
            <a:ext cx="1414933" cy="150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Shape 221"/>
          <p:cNvSpPr txBox="1"/>
          <p:nvPr/>
        </p:nvSpPr>
        <p:spPr>
          <a:xfrm>
            <a:off x="-318873" y="2183191"/>
            <a:ext cx="240845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Local</a:t>
            </a:r>
            <a:endParaRPr lang="en-US" sz="3600" b="0" i="0" u="none" strike="noStrike" cap="none" baseline="0" dirty="0">
              <a:solidFill>
                <a:schemeClr val="lt1"/>
              </a:solidFill>
              <a:latin typeface="Open Sans"/>
              <a:ea typeface="Open Sans"/>
              <a:cs typeface="Open Sans"/>
              <a:sym typeface="Open Sans"/>
            </a:endParaRPr>
          </a:p>
        </p:txBody>
      </p:sp>
      <p:pic>
        <p:nvPicPr>
          <p:cNvPr id="16" name="Picture 8"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3430" y="2909997"/>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5531" y="4507757"/>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699" y="3258266"/>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7960" y="4055104"/>
            <a:ext cx="1431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7960" y="2772524"/>
            <a:ext cx="1431925" cy="152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Shape 221"/>
          <p:cNvSpPr txBox="1"/>
          <p:nvPr/>
        </p:nvSpPr>
        <p:spPr>
          <a:xfrm>
            <a:off x="4555089" y="3767128"/>
            <a:ext cx="240845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7200" b="1" dirty="0" smtClean="0">
                <a:solidFill>
                  <a:schemeClr val="lt1"/>
                </a:solidFill>
                <a:latin typeface="Open Sans"/>
                <a:ea typeface="Open Sans"/>
                <a:cs typeface="Open Sans"/>
                <a:sym typeface="Open Sans"/>
              </a:rPr>
              <a:t>=&gt;</a:t>
            </a:r>
            <a:endParaRPr lang="en-US" sz="7200" b="1" i="0" u="none" strike="noStrike" cap="none" baseline="0" dirty="0">
              <a:solidFill>
                <a:schemeClr val="lt1"/>
              </a:solidFill>
              <a:latin typeface="Open Sans"/>
              <a:ea typeface="Open Sans"/>
              <a:cs typeface="Open Sans"/>
              <a:sym typeface="Open Sans"/>
            </a:endParaRPr>
          </a:p>
        </p:txBody>
      </p:sp>
      <p:sp>
        <p:nvSpPr>
          <p:cNvPr id="32" name="Shape 221"/>
          <p:cNvSpPr txBox="1"/>
          <p:nvPr/>
        </p:nvSpPr>
        <p:spPr>
          <a:xfrm>
            <a:off x="2864939" y="2183191"/>
            <a:ext cx="240845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Test/</a:t>
            </a:r>
            <a:r>
              <a:rPr lang="en-US" sz="3600" dirty="0" err="1" smtClean="0">
                <a:solidFill>
                  <a:schemeClr val="lt1"/>
                </a:solidFill>
                <a:latin typeface="Open Sans"/>
                <a:ea typeface="Open Sans"/>
                <a:cs typeface="Open Sans"/>
                <a:sym typeface="Open Sans"/>
              </a:rPr>
              <a:t>Dev</a:t>
            </a:r>
            <a:endParaRPr lang="en-US" sz="3600" b="0" i="0" u="none" strike="noStrike" cap="none" baseline="0" dirty="0">
              <a:solidFill>
                <a:schemeClr val="lt1"/>
              </a:solidFill>
              <a:latin typeface="Open Sans"/>
              <a:ea typeface="Open Sans"/>
              <a:cs typeface="Open Sans"/>
              <a:sym typeface="Open Sans"/>
            </a:endParaRPr>
          </a:p>
        </p:txBody>
      </p:sp>
      <p:sp>
        <p:nvSpPr>
          <p:cNvPr id="33" name="Shape 221"/>
          <p:cNvSpPr txBox="1"/>
          <p:nvPr/>
        </p:nvSpPr>
        <p:spPr>
          <a:xfrm>
            <a:off x="6527064" y="2183191"/>
            <a:ext cx="2408451"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dirty="0" smtClean="0">
                <a:solidFill>
                  <a:schemeClr val="lt1"/>
                </a:solidFill>
                <a:latin typeface="Open Sans"/>
                <a:ea typeface="Open Sans"/>
                <a:cs typeface="Open Sans"/>
                <a:sym typeface="Open Sans"/>
              </a:rPr>
              <a:t>Prod</a:t>
            </a:r>
            <a:endParaRPr lang="en-US" sz="3600" b="0" i="0" u="none" strike="noStrike" cap="none" baseline="0"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27488925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p:cNvPicPr preferRelativeResize="0"/>
          <p:nvPr/>
        </p:nvPicPr>
        <p:blipFill rotWithShape="1">
          <a:blip r:embed="rId3">
            <a:alphaModFix/>
          </a:blip>
          <a:srcRect/>
          <a:stretch/>
        </p:blipFill>
        <p:spPr>
          <a:xfrm>
            <a:off x="0" y="0"/>
            <a:ext cx="2447626" cy="2447626"/>
          </a:xfrm>
          <a:prstGeom prst="rect">
            <a:avLst/>
          </a:prstGeom>
          <a:noFill/>
          <a:ln>
            <a:noFill/>
          </a:ln>
        </p:spPr>
      </p:pic>
      <p:sp>
        <p:nvSpPr>
          <p:cNvPr id="304" name="Shape 304"/>
          <p:cNvSpPr txBox="1"/>
          <p:nvPr/>
        </p:nvSpPr>
        <p:spPr>
          <a:xfrm>
            <a:off x="1730930" y="801299"/>
            <a:ext cx="3461306" cy="46166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3000" b="0" i="0" u="none" strike="noStrike" cap="none" baseline="0" dirty="0" smtClean="0">
                <a:solidFill>
                  <a:schemeClr val="lt1"/>
                </a:solidFill>
                <a:latin typeface="Open Sans"/>
                <a:ea typeface="Open Sans"/>
                <a:cs typeface="Open Sans"/>
                <a:sym typeface="Open Sans"/>
              </a:rPr>
              <a:t>Closing Thoughts</a:t>
            </a:r>
            <a:endParaRPr lang="en-US" sz="3000" b="0" i="0" u="none" strike="noStrike" cap="none" baseline="0" dirty="0">
              <a:solidFill>
                <a:schemeClr val="lt1"/>
              </a:solidFill>
              <a:latin typeface="Open Sans"/>
              <a:ea typeface="Open Sans"/>
              <a:cs typeface="Open Sans"/>
              <a:sym typeface="Open Sans"/>
            </a:endParaRPr>
          </a:p>
        </p:txBody>
      </p:sp>
      <p:sp>
        <p:nvSpPr>
          <p:cNvPr id="306" name="Shape 306"/>
          <p:cNvSpPr txBox="1"/>
          <p:nvPr/>
        </p:nvSpPr>
        <p:spPr>
          <a:xfrm>
            <a:off x="1862663" y="2269065"/>
            <a:ext cx="6166559" cy="5687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rgbClr val="FFFFFF"/>
                </a:solidFill>
                <a:latin typeface="Montserrat"/>
                <a:ea typeface="Montserrat"/>
                <a:cs typeface="Montserrat"/>
                <a:sym typeface="Montserrat"/>
              </a:rPr>
              <a:t>NoSQL offers various</a:t>
            </a:r>
            <a:r>
              <a:rPr lang="en-US" sz="2000" b="1" i="0" u="none" strike="noStrike" cap="none" dirty="0" smtClean="0">
                <a:solidFill>
                  <a:srgbClr val="FFFFFF"/>
                </a:solidFill>
                <a:latin typeface="Montserrat"/>
                <a:ea typeface="Montserrat"/>
                <a:cs typeface="Montserrat"/>
                <a:sym typeface="Montserrat"/>
              </a:rPr>
              <a:t> optimizations for scale</a:t>
            </a:r>
            <a:endParaRPr lang="en-US" sz="2000" b="1" i="0" u="none" strike="noStrike" cap="none" baseline="0" dirty="0">
              <a:solidFill>
                <a:srgbClr val="FFFFFF"/>
              </a:solidFill>
              <a:latin typeface="Montserrat"/>
              <a:ea typeface="Montserrat"/>
              <a:cs typeface="Montserrat"/>
              <a:sym typeface="Montserrat"/>
            </a:endParaRPr>
          </a:p>
        </p:txBody>
      </p:sp>
      <p:sp>
        <p:nvSpPr>
          <p:cNvPr id="307" name="Shape 307"/>
          <p:cNvSpPr txBox="1"/>
          <p:nvPr/>
        </p:nvSpPr>
        <p:spPr>
          <a:xfrm>
            <a:off x="1849110" y="5279477"/>
            <a:ext cx="6166558" cy="58305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rgbClr val="FFFFFF"/>
                </a:solidFill>
                <a:latin typeface="Montserrat"/>
                <a:ea typeface="Montserrat"/>
                <a:cs typeface="Montserrat"/>
                <a:sym typeface="Montserrat"/>
              </a:rPr>
              <a:t>Valuable</a:t>
            </a:r>
            <a:r>
              <a:rPr lang="en-US" sz="2000" b="1" i="0" u="none" strike="noStrike" cap="none" dirty="0" smtClean="0">
                <a:solidFill>
                  <a:srgbClr val="FFFFFF"/>
                </a:solidFill>
                <a:latin typeface="Montserrat"/>
                <a:ea typeface="Montserrat"/>
                <a:cs typeface="Montserrat"/>
                <a:sym typeface="Montserrat"/>
              </a:rPr>
              <a:t> comes from fitting the use case</a:t>
            </a:r>
            <a:endParaRPr lang="en-US" sz="2000" b="1" i="0" u="none" strike="noStrike" cap="none" baseline="0" dirty="0">
              <a:solidFill>
                <a:srgbClr val="FFFFFF"/>
              </a:solidFill>
              <a:latin typeface="Montserrat"/>
              <a:ea typeface="Montserrat"/>
              <a:cs typeface="Montserrat"/>
              <a:sym typeface="Montserrat"/>
            </a:endParaRPr>
          </a:p>
        </p:txBody>
      </p:sp>
      <p:sp>
        <p:nvSpPr>
          <p:cNvPr id="308" name="Shape 308"/>
          <p:cNvSpPr txBox="1"/>
          <p:nvPr/>
        </p:nvSpPr>
        <p:spPr>
          <a:xfrm>
            <a:off x="1862664" y="3268929"/>
            <a:ext cx="6543526" cy="608448"/>
          </a:xfrm>
          <a:prstGeom prst="rect">
            <a:avLst/>
          </a:prstGeom>
          <a:noFill/>
          <a:ln>
            <a:noFill/>
          </a:ln>
        </p:spPr>
        <p:txBody>
          <a:bodyPr lIns="91425" tIns="45700" rIns="91425" bIns="45700" anchor="t" anchorCtr="0">
            <a:noAutofit/>
          </a:bodyPr>
          <a:lstStyle/>
          <a:p>
            <a:pPr lvl="0">
              <a:buSzPct val="25000"/>
            </a:pPr>
            <a:r>
              <a:rPr lang="en-US" sz="2000" b="1" dirty="0" err="1">
                <a:solidFill>
                  <a:srgbClr val="FFFFFF"/>
                </a:solidFill>
                <a:latin typeface="Montserrat"/>
                <a:ea typeface="Montserrat"/>
                <a:cs typeface="Montserrat"/>
                <a:sym typeface="Montserrat"/>
              </a:rPr>
              <a:t>Riak</a:t>
            </a:r>
            <a:r>
              <a:rPr lang="en-US" sz="2000" b="1" dirty="0">
                <a:solidFill>
                  <a:srgbClr val="FFFFFF"/>
                </a:solidFill>
                <a:latin typeface="Montserrat"/>
                <a:ea typeface="Montserrat"/>
                <a:cs typeface="Montserrat"/>
                <a:sym typeface="Montserrat"/>
              </a:rPr>
              <a:t> </a:t>
            </a:r>
            <a:r>
              <a:rPr lang="en-US" sz="2000" b="1" dirty="0" smtClean="0">
                <a:solidFill>
                  <a:srgbClr val="FFFFFF"/>
                </a:solidFill>
                <a:latin typeface="Montserrat"/>
                <a:ea typeface="Montserrat"/>
                <a:cs typeface="Montserrat"/>
                <a:sym typeface="Montserrat"/>
              </a:rPr>
              <a:t>plays nice in your favorite language</a:t>
            </a:r>
            <a:endParaRPr lang="en-US" sz="2000" b="1" dirty="0">
              <a:solidFill>
                <a:srgbClr val="FFFFFF"/>
              </a:solidFill>
              <a:latin typeface="Montserrat"/>
              <a:ea typeface="Montserrat"/>
              <a:cs typeface="Montserrat"/>
              <a:sym typeface="Montserrat"/>
            </a:endParaRPr>
          </a:p>
        </p:txBody>
      </p:sp>
      <p:cxnSp>
        <p:nvCxnSpPr>
          <p:cNvPr id="310" name="Shape 310"/>
          <p:cNvCxnSpPr/>
          <p:nvPr/>
        </p:nvCxnSpPr>
        <p:spPr>
          <a:xfrm>
            <a:off x="1388533" y="4030132"/>
            <a:ext cx="7122053" cy="0"/>
          </a:xfrm>
          <a:prstGeom prst="straightConnector1">
            <a:avLst/>
          </a:prstGeom>
          <a:noFill/>
          <a:ln w="9525" cap="flat">
            <a:solidFill>
              <a:srgbClr val="FFFFFF"/>
            </a:solidFill>
            <a:prstDash val="solid"/>
            <a:round/>
            <a:headEnd type="none" w="med" len="med"/>
            <a:tailEnd type="none" w="med" len="med"/>
          </a:ln>
        </p:spPr>
      </p:cxnSp>
      <p:cxnSp>
        <p:nvCxnSpPr>
          <p:cNvPr id="311" name="Shape 311"/>
          <p:cNvCxnSpPr/>
          <p:nvPr/>
        </p:nvCxnSpPr>
        <p:spPr>
          <a:xfrm>
            <a:off x="1388533" y="3073400"/>
            <a:ext cx="7122053" cy="0"/>
          </a:xfrm>
          <a:prstGeom prst="straightConnector1">
            <a:avLst/>
          </a:prstGeom>
          <a:noFill/>
          <a:ln w="9525" cap="flat">
            <a:solidFill>
              <a:srgbClr val="FFFFFF"/>
            </a:solidFill>
            <a:prstDash val="solid"/>
            <a:round/>
            <a:headEnd type="none" w="med" len="med"/>
            <a:tailEnd type="none" w="med" len="med"/>
          </a:ln>
        </p:spPr>
      </p:cxnSp>
      <p:cxnSp>
        <p:nvCxnSpPr>
          <p:cNvPr id="312" name="Shape 312"/>
          <p:cNvCxnSpPr/>
          <p:nvPr/>
        </p:nvCxnSpPr>
        <p:spPr>
          <a:xfrm>
            <a:off x="1388533" y="5003798"/>
            <a:ext cx="7122053" cy="0"/>
          </a:xfrm>
          <a:prstGeom prst="straightConnector1">
            <a:avLst/>
          </a:prstGeom>
          <a:noFill/>
          <a:ln w="9525" cap="flat">
            <a:solidFill>
              <a:srgbClr val="FFFFFF"/>
            </a:solidFill>
            <a:prstDash val="solid"/>
            <a:round/>
            <a:headEnd type="none" w="med" len="med"/>
            <a:tailEnd type="none" w="med" len="med"/>
          </a:ln>
        </p:spPr>
      </p:cxnSp>
      <p:pic>
        <p:nvPicPr>
          <p:cNvPr id="313" name="Shape 313"/>
          <p:cNvPicPr preferRelativeResize="0"/>
          <p:nvPr/>
        </p:nvPicPr>
        <p:blipFill rotWithShape="1">
          <a:blip r:embed="rId4">
            <a:alphaModFix/>
          </a:blip>
          <a:srcRect/>
          <a:stretch/>
        </p:blipFill>
        <p:spPr>
          <a:xfrm>
            <a:off x="1388533" y="2328241"/>
            <a:ext cx="347484" cy="289569"/>
          </a:xfrm>
          <a:prstGeom prst="rect">
            <a:avLst/>
          </a:prstGeom>
          <a:noFill/>
          <a:ln>
            <a:noFill/>
          </a:ln>
        </p:spPr>
      </p:pic>
      <p:pic>
        <p:nvPicPr>
          <p:cNvPr id="314" name="Shape 314"/>
          <p:cNvPicPr preferRelativeResize="0"/>
          <p:nvPr/>
        </p:nvPicPr>
        <p:blipFill rotWithShape="1">
          <a:blip r:embed="rId4">
            <a:alphaModFix/>
          </a:blip>
          <a:srcRect/>
          <a:stretch/>
        </p:blipFill>
        <p:spPr>
          <a:xfrm>
            <a:off x="1397000" y="4292501"/>
            <a:ext cx="347484" cy="289569"/>
          </a:xfrm>
          <a:prstGeom prst="rect">
            <a:avLst/>
          </a:prstGeom>
          <a:noFill/>
          <a:ln>
            <a:noFill/>
          </a:ln>
        </p:spPr>
      </p:pic>
      <p:pic>
        <p:nvPicPr>
          <p:cNvPr id="315" name="Shape 315"/>
          <p:cNvPicPr preferRelativeResize="0"/>
          <p:nvPr/>
        </p:nvPicPr>
        <p:blipFill rotWithShape="1">
          <a:blip r:embed="rId4">
            <a:alphaModFix/>
          </a:blip>
          <a:srcRect/>
          <a:stretch/>
        </p:blipFill>
        <p:spPr>
          <a:xfrm>
            <a:off x="1397000" y="3327308"/>
            <a:ext cx="347484" cy="289569"/>
          </a:xfrm>
          <a:prstGeom prst="rect">
            <a:avLst/>
          </a:prstGeom>
          <a:noFill/>
          <a:ln>
            <a:noFill/>
          </a:ln>
        </p:spPr>
      </p:pic>
      <p:sp>
        <p:nvSpPr>
          <p:cNvPr id="16" name="Shape 309"/>
          <p:cNvSpPr txBox="1"/>
          <p:nvPr/>
        </p:nvSpPr>
        <p:spPr>
          <a:xfrm>
            <a:off x="1871130" y="4226691"/>
            <a:ext cx="6647923" cy="63266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rgbClr val="FFFFFF"/>
                </a:solidFill>
                <a:latin typeface="Montserrat"/>
                <a:ea typeface="Montserrat"/>
                <a:cs typeface="Montserrat"/>
                <a:sym typeface="Montserrat"/>
              </a:rPr>
              <a:t>Scale from </a:t>
            </a:r>
            <a:r>
              <a:rPr lang="en-US" sz="2000" b="1" i="0" u="none" strike="noStrike" cap="none" dirty="0" smtClean="0">
                <a:solidFill>
                  <a:srgbClr val="FFFFFF"/>
                </a:solidFill>
                <a:latin typeface="Montserrat"/>
                <a:ea typeface="Montserrat"/>
                <a:cs typeface="Montserrat"/>
                <a:sym typeface="Montserrat"/>
              </a:rPr>
              <a:t>from local prototype to </a:t>
            </a:r>
            <a:r>
              <a:rPr lang="en-US" sz="2000" b="1" i="0" u="none" strike="noStrike" cap="none" dirty="0" err="1" smtClean="0">
                <a:solidFill>
                  <a:srgbClr val="FFFFFF"/>
                </a:solidFill>
                <a:latin typeface="Montserrat"/>
                <a:ea typeface="Montserrat"/>
                <a:cs typeface="Montserrat"/>
                <a:sym typeface="Montserrat"/>
              </a:rPr>
              <a:t>dev</a:t>
            </a:r>
            <a:r>
              <a:rPr lang="en-US" sz="2000" b="1" i="0" u="none" strike="noStrike" cap="none" dirty="0" smtClean="0">
                <a:solidFill>
                  <a:srgbClr val="FFFFFF"/>
                </a:solidFill>
                <a:latin typeface="Montserrat"/>
                <a:ea typeface="Montserrat"/>
                <a:cs typeface="Montserrat"/>
                <a:sym typeface="Montserrat"/>
              </a:rPr>
              <a:t> to prod</a:t>
            </a:r>
            <a:endParaRPr lang="en-US" sz="2000" b="1" i="0" u="none" strike="noStrike" cap="none" baseline="0" dirty="0">
              <a:solidFill>
                <a:srgbClr val="FFFFFF"/>
              </a:solidFill>
              <a:latin typeface="Montserrat"/>
              <a:ea typeface="Montserrat"/>
              <a:cs typeface="Montserrat"/>
              <a:sym typeface="Montserrat"/>
            </a:endParaRPr>
          </a:p>
        </p:txBody>
      </p:sp>
      <p:pic>
        <p:nvPicPr>
          <p:cNvPr id="17" name="Shape 316"/>
          <p:cNvPicPr preferRelativeResize="0"/>
          <p:nvPr/>
        </p:nvPicPr>
        <p:blipFill rotWithShape="1">
          <a:blip r:embed="rId4">
            <a:alphaModFix/>
          </a:blip>
          <a:srcRect/>
          <a:stretch/>
        </p:blipFill>
        <p:spPr>
          <a:xfrm>
            <a:off x="1383446" y="5128449"/>
            <a:ext cx="347484" cy="289569"/>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SzPct val="25000"/>
              <a:buNone/>
            </a:pPr>
            <a:fld id="{00000000-1234-1234-1234-123412341234}" type="slidenum">
              <a:rPr lang="en-US" smtClean="0"/>
              <a:t>47</a:t>
            </a:fld>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1" name="Shape 221"/>
          <p:cNvSpPr txBox="1"/>
          <p:nvPr/>
        </p:nvSpPr>
        <p:spPr>
          <a:xfrm>
            <a:off x="2015067" y="1127626"/>
            <a:ext cx="4978400" cy="55399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600" b="0" i="0" u="none" strike="noStrike" cap="none" baseline="0" dirty="0" smtClean="0">
                <a:solidFill>
                  <a:schemeClr val="lt1"/>
                </a:solidFill>
                <a:latin typeface="Open Sans"/>
                <a:ea typeface="Open Sans"/>
                <a:cs typeface="Open Sans"/>
                <a:sym typeface="Open Sans"/>
              </a:rPr>
              <a:t>getting to know us</a:t>
            </a:r>
            <a:endParaRPr lang="en-US" sz="3600" b="0" i="0" u="none" strike="noStrike" cap="none" baseline="0" dirty="0">
              <a:solidFill>
                <a:schemeClr val="lt1"/>
              </a:solidFill>
              <a:latin typeface="Open Sans"/>
              <a:ea typeface="Open Sans"/>
              <a:cs typeface="Open Sans"/>
              <a:sym typeface="Open Sans"/>
            </a:endParaRPr>
          </a:p>
        </p:txBody>
      </p:sp>
      <p:sp>
        <p:nvSpPr>
          <p:cNvPr id="222" name="Shape 222"/>
          <p:cNvSpPr txBox="1"/>
          <p:nvPr/>
        </p:nvSpPr>
        <p:spPr>
          <a:xfrm>
            <a:off x="2428245" y="404466"/>
            <a:ext cx="4277355" cy="738664"/>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4800" b="1" i="0" u="none" strike="noStrike" cap="none" baseline="0" dirty="0" smtClean="0">
                <a:solidFill>
                  <a:srgbClr val="F8981D"/>
                </a:solidFill>
                <a:latin typeface="Montserrat"/>
                <a:ea typeface="Montserrat"/>
                <a:cs typeface="Montserrat"/>
                <a:sym typeface="Montserrat"/>
              </a:rPr>
              <a:t>Spend Time</a:t>
            </a:r>
            <a:endParaRPr lang="en-US" sz="4800" b="1" i="0" u="none" strike="noStrike" cap="none" baseline="0" dirty="0">
              <a:solidFill>
                <a:srgbClr val="F8981D"/>
              </a:solidFill>
              <a:latin typeface="Montserrat"/>
              <a:ea typeface="Montserrat"/>
              <a:cs typeface="Montserrat"/>
              <a:sym typeface="Montserrat"/>
            </a:endParaRPr>
          </a:p>
        </p:txBody>
      </p:sp>
      <p:sp>
        <p:nvSpPr>
          <p:cNvPr id="2" name="Rectangle 1"/>
          <p:cNvSpPr/>
          <p:nvPr/>
        </p:nvSpPr>
        <p:spPr>
          <a:xfrm>
            <a:off x="607239" y="2331515"/>
            <a:ext cx="7926419" cy="1015663"/>
          </a:xfrm>
          <a:prstGeom prst="rect">
            <a:avLst/>
          </a:prstGeom>
        </p:spPr>
        <p:txBody>
          <a:bodyPr wrap="none">
            <a:spAutoFit/>
          </a:bodyPr>
          <a:lstStyle/>
          <a:p>
            <a:pPr algn="ctr"/>
            <a:r>
              <a:rPr lang="en-US" sz="6000" dirty="0" err="1" smtClean="0">
                <a:solidFill>
                  <a:schemeClr val="bg1"/>
                </a:solidFill>
              </a:rPr>
              <a:t>github.com</a:t>
            </a:r>
            <a:r>
              <a:rPr lang="en-US" sz="6000" dirty="0" smtClean="0">
                <a:solidFill>
                  <a:schemeClr val="bg1"/>
                </a:solidFill>
              </a:rPr>
              <a:t>/</a:t>
            </a:r>
            <a:r>
              <a:rPr lang="en-US" sz="6000" dirty="0" err="1" smtClean="0">
                <a:solidFill>
                  <a:schemeClr val="bg1"/>
                </a:solidFill>
              </a:rPr>
              <a:t>basho</a:t>
            </a:r>
            <a:r>
              <a:rPr lang="en-US" sz="6000" dirty="0">
                <a:solidFill>
                  <a:schemeClr val="bg1"/>
                </a:solidFill>
              </a:rPr>
              <a:t>-labs</a:t>
            </a:r>
          </a:p>
        </p:txBody>
      </p:sp>
      <p:sp>
        <p:nvSpPr>
          <p:cNvPr id="5" name="Rectangle 4"/>
          <p:cNvSpPr/>
          <p:nvPr/>
        </p:nvSpPr>
        <p:spPr>
          <a:xfrm>
            <a:off x="1676684" y="3417052"/>
            <a:ext cx="5787537" cy="1938992"/>
          </a:xfrm>
          <a:prstGeom prst="rect">
            <a:avLst/>
          </a:prstGeom>
        </p:spPr>
        <p:txBody>
          <a:bodyPr wrap="none">
            <a:spAutoFit/>
          </a:bodyPr>
          <a:lstStyle/>
          <a:p>
            <a:pPr algn="ctr"/>
            <a:r>
              <a:rPr lang="en-US" sz="6000" dirty="0" smtClean="0">
                <a:solidFill>
                  <a:schemeClr val="bg1"/>
                </a:solidFill>
              </a:rPr>
              <a:t>&amp; </a:t>
            </a:r>
          </a:p>
          <a:p>
            <a:pPr algn="ctr"/>
            <a:r>
              <a:rPr lang="en-US" sz="6000" dirty="0" err="1" smtClean="0">
                <a:solidFill>
                  <a:schemeClr val="bg1"/>
                </a:solidFill>
              </a:rPr>
              <a:t>docs.basho.com</a:t>
            </a:r>
            <a:endParaRPr lang="en-US" sz="6000" dirty="0">
              <a:solidFill>
                <a:schemeClr val="bg1"/>
              </a:solidFill>
            </a:endParaRPr>
          </a:p>
        </p:txBody>
      </p:sp>
    </p:spTree>
    <p:extLst>
      <p:ext uri="{BB962C8B-B14F-4D97-AF65-F5344CB8AC3E}">
        <p14:creationId xmlns:p14="http://schemas.microsoft.com/office/powerpoint/2010/main" val="17647525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a:stretch/>
        </p:blipFill>
        <p:spPr>
          <a:xfrm>
            <a:off x="2336150" y="2410924"/>
            <a:ext cx="4762499" cy="178721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674938"/>
            <a:ext cx="8229600" cy="754062"/>
          </a:xfrm>
        </p:spPr>
        <p:txBody>
          <a:bodyPr/>
          <a:lstStyle/>
          <a:p>
            <a:r>
              <a:rPr lang="en-US" sz="8000" dirty="0" err="1" smtClean="0">
                <a:solidFill>
                  <a:schemeClr val="bg1"/>
                </a:solidFill>
                <a:latin typeface="Ubuntu"/>
                <a:cs typeface="Ubuntu"/>
              </a:rPr>
              <a:t>git</a:t>
            </a:r>
            <a:r>
              <a:rPr lang="en-US" sz="8000" dirty="0" smtClean="0">
                <a:solidFill>
                  <a:schemeClr val="bg1"/>
                </a:solidFill>
                <a:latin typeface="Ubuntu"/>
                <a:cs typeface="Ubuntu"/>
              </a:rPr>
              <a:t> clone </a:t>
            </a:r>
            <a:r>
              <a:rPr lang="en-US" sz="8000" dirty="0" err="1" smtClean="0">
                <a:solidFill>
                  <a:schemeClr val="bg1"/>
                </a:solidFill>
                <a:latin typeface="Ubuntu"/>
                <a:cs typeface="Ubuntu"/>
              </a:rPr>
              <a:t>little_riak_book</a:t>
            </a:r>
            <a:r>
              <a:rPr lang="en-US" sz="8000" dirty="0" smtClean="0">
                <a:solidFill>
                  <a:schemeClr val="bg1"/>
                </a:solidFill>
                <a:latin typeface="Ubuntu"/>
                <a:cs typeface="Ubuntu"/>
              </a:rPr>
              <a:t> </a:t>
            </a:r>
            <a:endParaRPr lang="en-US" sz="8000" dirty="0">
              <a:solidFill>
                <a:schemeClr val="bg1"/>
              </a:solidFill>
              <a:latin typeface="Ubuntu"/>
              <a:cs typeface="Ubuntu"/>
            </a:endParaRPr>
          </a:p>
        </p:txBody>
      </p:sp>
      <p:sp>
        <p:nvSpPr>
          <p:cNvPr id="3" name="Rectangle 2"/>
          <p:cNvSpPr/>
          <p:nvPr/>
        </p:nvSpPr>
        <p:spPr>
          <a:xfrm>
            <a:off x="728640" y="4318689"/>
            <a:ext cx="7686720" cy="1384995"/>
          </a:xfrm>
          <a:prstGeom prst="rect">
            <a:avLst/>
          </a:prstGeom>
        </p:spPr>
        <p:txBody>
          <a:bodyPr wrap="none">
            <a:spAutoFit/>
          </a:bodyPr>
          <a:lstStyle/>
          <a:p>
            <a:pPr algn="ctr"/>
            <a:r>
              <a:rPr lang="en-US" sz="2800" dirty="0">
                <a:solidFill>
                  <a:schemeClr val="bg1"/>
                </a:solidFill>
                <a:latin typeface="Ubuntu"/>
                <a:cs typeface="Ubuntu"/>
              </a:rPr>
              <a:t>https://</a:t>
            </a:r>
            <a:r>
              <a:rPr lang="en-US" sz="2800" dirty="0" err="1">
                <a:solidFill>
                  <a:schemeClr val="bg1"/>
                </a:solidFill>
                <a:latin typeface="Ubuntu"/>
                <a:cs typeface="Ubuntu"/>
              </a:rPr>
              <a:t>github.com</a:t>
            </a:r>
            <a:r>
              <a:rPr lang="en-US" sz="2800" dirty="0">
                <a:solidFill>
                  <a:schemeClr val="bg1"/>
                </a:solidFill>
                <a:latin typeface="Ubuntu"/>
                <a:cs typeface="Ubuntu"/>
              </a:rPr>
              <a:t>/</a:t>
            </a:r>
            <a:r>
              <a:rPr lang="en-US" sz="2800" dirty="0" err="1">
                <a:solidFill>
                  <a:schemeClr val="bg1"/>
                </a:solidFill>
                <a:latin typeface="Ubuntu"/>
                <a:cs typeface="Ubuntu"/>
              </a:rPr>
              <a:t>coderoshi</a:t>
            </a:r>
            <a:r>
              <a:rPr lang="en-US" sz="2800" dirty="0">
                <a:solidFill>
                  <a:schemeClr val="bg1"/>
                </a:solidFill>
                <a:latin typeface="Ubuntu"/>
                <a:cs typeface="Ubuntu"/>
              </a:rPr>
              <a:t>/</a:t>
            </a:r>
            <a:r>
              <a:rPr lang="en-US" sz="2800" dirty="0" err="1" smtClean="0">
                <a:solidFill>
                  <a:schemeClr val="bg1"/>
                </a:solidFill>
                <a:latin typeface="Ubuntu"/>
                <a:cs typeface="Ubuntu"/>
              </a:rPr>
              <a:t>little_riak_book</a:t>
            </a:r>
            <a:endParaRPr lang="en-US" sz="2800" dirty="0" smtClean="0">
              <a:solidFill>
                <a:schemeClr val="bg1"/>
              </a:solidFill>
              <a:latin typeface="Ubuntu"/>
              <a:cs typeface="Ubuntu"/>
            </a:endParaRPr>
          </a:p>
          <a:p>
            <a:pPr algn="ctr"/>
            <a:r>
              <a:rPr lang="en-US" sz="2800" dirty="0" smtClean="0">
                <a:solidFill>
                  <a:schemeClr val="bg1"/>
                </a:solidFill>
                <a:latin typeface="Ubuntu"/>
                <a:cs typeface="Ubuntu"/>
              </a:rPr>
              <a:t>/</a:t>
            </a:r>
            <a:r>
              <a:rPr lang="en-US" sz="2800" dirty="0">
                <a:solidFill>
                  <a:schemeClr val="bg1"/>
                </a:solidFill>
                <a:latin typeface="Ubuntu"/>
                <a:cs typeface="Ubuntu"/>
              </a:rPr>
              <a:t>tree/master/rendered/</a:t>
            </a:r>
            <a:endParaRPr lang="en-US" sz="2800" dirty="0" smtClean="0">
              <a:solidFill>
                <a:schemeClr val="bg1"/>
              </a:solidFill>
              <a:latin typeface="Ubuntu"/>
              <a:cs typeface="Ubuntu"/>
            </a:endParaRPr>
          </a:p>
          <a:p>
            <a:pPr algn="ctr"/>
            <a:r>
              <a:rPr lang="en-US" sz="2800" dirty="0" smtClean="0">
                <a:solidFill>
                  <a:schemeClr val="bg1"/>
                </a:solidFill>
                <a:latin typeface="Ubuntu"/>
                <a:cs typeface="Ubuntu"/>
              </a:rPr>
              <a:t>(No code needed!)</a:t>
            </a:r>
            <a:endParaRPr lang="en-US" sz="2800" dirty="0">
              <a:solidFill>
                <a:schemeClr val="bg1"/>
              </a:solidFill>
              <a:latin typeface="Ubuntu"/>
              <a:cs typeface="Ubuntu"/>
            </a:endParaRPr>
          </a:p>
        </p:txBody>
      </p:sp>
    </p:spTree>
    <p:extLst>
      <p:ext uri="{BB962C8B-B14F-4D97-AF65-F5344CB8AC3E}">
        <p14:creationId xmlns:p14="http://schemas.microsoft.com/office/powerpoint/2010/main" val="924587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17 at 5.2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09"/>
            <a:ext cx="9144000" cy="5976413"/>
          </a:xfrm>
          <a:prstGeom prst="rect">
            <a:avLst/>
          </a:prstGeom>
        </p:spPr>
      </p:pic>
    </p:spTree>
    <p:extLst>
      <p:ext uri="{BB962C8B-B14F-4D97-AF65-F5344CB8AC3E}">
        <p14:creationId xmlns:p14="http://schemas.microsoft.com/office/powerpoint/2010/main" val="110013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2469" y="3052763"/>
            <a:ext cx="8229600" cy="752475"/>
          </a:xfrm>
        </p:spPr>
        <p:txBody>
          <a:bodyPr/>
          <a:lstStyle/>
          <a:p>
            <a:r>
              <a:rPr lang="en-US" sz="8000" dirty="0" err="1" smtClean="0">
                <a:solidFill>
                  <a:schemeClr val="bg1"/>
                </a:solidFill>
                <a:latin typeface="Ubuntu"/>
                <a:cs typeface="Ubuntu"/>
              </a:rPr>
              <a:t>riak</a:t>
            </a:r>
            <a:r>
              <a:rPr lang="en-US" sz="8000" dirty="0" smtClean="0">
                <a:solidFill>
                  <a:schemeClr val="bg1"/>
                </a:solidFill>
                <a:latin typeface="Ubuntu"/>
                <a:cs typeface="Ubuntu"/>
              </a:rPr>
              <a:t>-app (new!)</a:t>
            </a:r>
            <a:endParaRPr lang="en-US" sz="8000" dirty="0">
              <a:solidFill>
                <a:schemeClr val="bg1"/>
              </a:solidFill>
              <a:latin typeface="Ubuntu"/>
              <a:cs typeface="Ubuntu"/>
            </a:endParaRPr>
          </a:p>
        </p:txBody>
      </p:sp>
      <p:sp>
        <p:nvSpPr>
          <p:cNvPr id="3" name="Rectangle 2"/>
          <p:cNvSpPr/>
          <p:nvPr/>
        </p:nvSpPr>
        <p:spPr>
          <a:xfrm>
            <a:off x="728916" y="4318689"/>
            <a:ext cx="7696706" cy="954107"/>
          </a:xfrm>
          <a:prstGeom prst="rect">
            <a:avLst/>
          </a:prstGeom>
        </p:spPr>
        <p:txBody>
          <a:bodyPr wrap="none">
            <a:spAutoFit/>
          </a:bodyPr>
          <a:lstStyle/>
          <a:p>
            <a:pPr algn="ctr"/>
            <a:r>
              <a:rPr lang="en-US" sz="2800" dirty="0" smtClean="0">
                <a:solidFill>
                  <a:schemeClr val="bg1"/>
                </a:solidFill>
                <a:latin typeface="Ubuntu"/>
                <a:cs typeface="Ubuntu"/>
              </a:rPr>
              <a:t>http</a:t>
            </a:r>
            <a:r>
              <a:rPr lang="en-US" sz="2800" dirty="0">
                <a:solidFill>
                  <a:schemeClr val="bg1"/>
                </a:solidFill>
                <a:latin typeface="Ubuntu"/>
                <a:cs typeface="Ubuntu"/>
              </a:rPr>
              <a:t>://basho.s3.amazonaws.com/Riak204.</a:t>
            </a:r>
            <a:r>
              <a:rPr lang="en-US" sz="2800" dirty="0" smtClean="0">
                <a:solidFill>
                  <a:schemeClr val="bg1"/>
                </a:solidFill>
                <a:latin typeface="Ubuntu"/>
                <a:cs typeface="Ubuntu"/>
              </a:rPr>
              <a:t>dmg</a:t>
            </a:r>
            <a:endParaRPr lang="en-US" sz="2800" dirty="0">
              <a:solidFill>
                <a:schemeClr val="bg1"/>
              </a:solidFill>
              <a:latin typeface="Ubuntu"/>
              <a:cs typeface="Ubuntu"/>
            </a:endParaRPr>
          </a:p>
          <a:p>
            <a:pPr algn="ctr"/>
            <a:r>
              <a:rPr lang="en-US" sz="2800" dirty="0" smtClean="0">
                <a:solidFill>
                  <a:schemeClr val="bg1"/>
                </a:solidFill>
                <a:latin typeface="Ubuntu"/>
                <a:cs typeface="Ubuntu"/>
              </a:rPr>
              <a:t>(Mac peeps)</a:t>
            </a:r>
            <a:endParaRPr lang="en-US" sz="2800" dirty="0">
              <a:solidFill>
                <a:schemeClr val="bg1"/>
              </a:solidFill>
              <a:latin typeface="Ubuntu"/>
              <a:cs typeface="Ubuntu"/>
            </a:endParaRPr>
          </a:p>
        </p:txBody>
      </p:sp>
    </p:spTree>
    <p:extLst>
      <p:ext uri="{BB962C8B-B14F-4D97-AF65-F5344CB8AC3E}">
        <p14:creationId xmlns:p14="http://schemas.microsoft.com/office/powerpoint/2010/main" val="290933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6" name="Shape 206"/>
          <p:cNvGrpSpPr/>
          <p:nvPr/>
        </p:nvGrpSpPr>
        <p:grpSpPr>
          <a:xfrm>
            <a:off x="2811525" y="367746"/>
            <a:ext cx="3432014" cy="1527099"/>
            <a:chOff x="2811525" y="2653746"/>
            <a:chExt cx="3432014" cy="1527099"/>
          </a:xfrm>
        </p:grpSpPr>
        <p:pic>
          <p:nvPicPr>
            <p:cNvPr id="207" name="Shape 207"/>
            <p:cNvPicPr preferRelativeResize="0"/>
            <p:nvPr/>
          </p:nvPicPr>
          <p:blipFill rotWithShape="1">
            <a:blip r:embed="rId3">
              <a:alphaModFix/>
            </a:blip>
            <a:srcRect/>
            <a:stretch/>
          </p:blipFill>
          <p:spPr>
            <a:xfrm>
              <a:off x="2811525" y="2653746"/>
              <a:ext cx="3432014" cy="1527099"/>
            </a:xfrm>
            <a:prstGeom prst="rect">
              <a:avLst/>
            </a:prstGeom>
            <a:noFill/>
            <a:ln>
              <a:noFill/>
            </a:ln>
          </p:spPr>
        </p:pic>
        <p:sp>
          <p:nvSpPr>
            <p:cNvPr id="208" name="Shape 208"/>
            <p:cNvSpPr txBox="1"/>
            <p:nvPr/>
          </p:nvSpPr>
          <p:spPr>
            <a:xfrm rot="20828687">
              <a:off x="3665498" y="3042377"/>
              <a:ext cx="1721220" cy="52322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3400" b="0" i="0" u="none" strike="noStrike" cap="none" baseline="0" dirty="0" smtClean="0">
                  <a:solidFill>
                    <a:schemeClr val="lt1"/>
                  </a:solidFill>
                  <a:latin typeface="Open Sans"/>
                  <a:ea typeface="Open Sans"/>
                  <a:cs typeface="Open Sans"/>
                  <a:sym typeface="Open Sans"/>
                </a:rPr>
                <a:t>Agenda</a:t>
              </a:r>
              <a:endParaRPr lang="en-US" sz="3400" b="0" i="0" u="none" strike="noStrike" cap="none" baseline="0" dirty="0">
                <a:solidFill>
                  <a:schemeClr val="lt1"/>
                </a:solidFill>
                <a:latin typeface="Open Sans"/>
                <a:ea typeface="Open Sans"/>
                <a:cs typeface="Open Sans"/>
                <a:sym typeface="Open Sans"/>
              </a:endParaRPr>
            </a:p>
          </p:txBody>
        </p:sp>
      </p:grpSp>
      <p:grpSp>
        <p:nvGrpSpPr>
          <p:cNvPr id="2" name="Group 1"/>
          <p:cNvGrpSpPr/>
          <p:nvPr/>
        </p:nvGrpSpPr>
        <p:grpSpPr>
          <a:xfrm>
            <a:off x="1935126" y="2489699"/>
            <a:ext cx="5184812" cy="3596521"/>
            <a:chOff x="1695187" y="2489699"/>
            <a:chExt cx="5184812" cy="3596521"/>
          </a:xfrm>
        </p:grpSpPr>
        <p:sp>
          <p:nvSpPr>
            <p:cNvPr id="204" name="Shape 204"/>
            <p:cNvSpPr txBox="1"/>
            <p:nvPr/>
          </p:nvSpPr>
          <p:spPr>
            <a:xfrm>
              <a:off x="2230031" y="2743700"/>
              <a:ext cx="4204058" cy="3088217"/>
            </a:xfrm>
            <a:prstGeom prst="rect">
              <a:avLst/>
            </a:prstGeom>
            <a:noFill/>
            <a:ln>
              <a:noFill/>
            </a:ln>
          </p:spPr>
          <p:txBody>
            <a:bodyPr lIns="0" tIns="0" rIns="0" bIns="0" anchor="t" anchorCtr="0">
              <a:noAutofit/>
            </a:bodyPr>
            <a:lstStyle/>
            <a:p>
              <a:pPr algn="ctr">
                <a:lnSpc>
                  <a:spcPct val="120000"/>
                </a:lnSpc>
                <a:buSzPct val="25000"/>
              </a:pPr>
              <a:r>
                <a:rPr lang="en-US" sz="3200" b="1" dirty="0" smtClean="0">
                  <a:solidFill>
                    <a:schemeClr val="lt1"/>
                  </a:solidFill>
                  <a:latin typeface="Montserrat"/>
                  <a:ea typeface="Montserrat"/>
                  <a:cs typeface="Montserrat"/>
                  <a:sym typeface="Montserrat"/>
                </a:rPr>
                <a:t>NoSQL World</a:t>
              </a:r>
            </a:p>
            <a:p>
              <a:pPr lvl="0" algn="ctr">
                <a:lnSpc>
                  <a:spcPct val="120000"/>
                </a:lnSpc>
                <a:buSzPct val="25000"/>
              </a:pPr>
              <a:r>
                <a:rPr lang="en-US" sz="3200" b="1" dirty="0">
                  <a:solidFill>
                    <a:schemeClr val="lt1"/>
                  </a:solidFill>
                  <a:latin typeface="Montserrat"/>
                  <a:ea typeface="Montserrat"/>
                  <a:cs typeface="Montserrat"/>
                  <a:sym typeface="Montserrat"/>
                </a:rPr>
                <a:t>What’s </a:t>
              </a:r>
              <a:r>
                <a:rPr lang="en-US" sz="3200" b="1" dirty="0" err="1" smtClean="0">
                  <a:solidFill>
                    <a:schemeClr val="lt1"/>
                  </a:solidFill>
                  <a:latin typeface="Montserrat"/>
                  <a:ea typeface="Montserrat"/>
                  <a:cs typeface="Montserrat"/>
                  <a:sym typeface="Montserrat"/>
                </a:rPr>
                <a:t>Riak</a:t>
              </a:r>
              <a:endParaRPr lang="en-US" sz="3200" b="1" baseline="0" dirty="0" smtClean="0">
                <a:solidFill>
                  <a:schemeClr val="lt1"/>
                </a:solidFill>
                <a:latin typeface="Montserrat"/>
                <a:ea typeface="Montserrat"/>
                <a:cs typeface="Montserrat"/>
                <a:sym typeface="Montserrat"/>
              </a:endParaRPr>
            </a:p>
            <a:p>
              <a:pPr marL="0" marR="0" lvl="0" indent="0" algn="ctr" rtl="0">
                <a:lnSpc>
                  <a:spcPct val="120000"/>
                </a:lnSpc>
                <a:spcBef>
                  <a:spcPts val="0"/>
                </a:spcBef>
                <a:buSzPct val="25000"/>
                <a:buNone/>
              </a:pPr>
              <a:r>
                <a:rPr lang="en-US" sz="3200" b="1" baseline="0" dirty="0" smtClean="0">
                  <a:solidFill>
                    <a:schemeClr val="lt1"/>
                  </a:solidFill>
                  <a:latin typeface="Montserrat"/>
                  <a:ea typeface="Montserrat"/>
                  <a:cs typeface="Montserrat"/>
                  <a:sym typeface="Montserrat"/>
                </a:rPr>
                <a:t>Taste of </a:t>
              </a:r>
              <a:r>
                <a:rPr lang="en-US" sz="3200" b="1" baseline="0" dirty="0" err="1" smtClean="0">
                  <a:solidFill>
                    <a:schemeClr val="lt1"/>
                  </a:solidFill>
                  <a:latin typeface="Montserrat"/>
                  <a:ea typeface="Montserrat"/>
                  <a:cs typeface="Montserrat"/>
                  <a:sym typeface="Montserrat"/>
                </a:rPr>
                <a:t>Riak</a:t>
              </a:r>
              <a:endParaRPr lang="en-US" sz="3200" b="1" baseline="0" dirty="0" smtClean="0">
                <a:solidFill>
                  <a:schemeClr val="lt1"/>
                </a:solidFill>
                <a:latin typeface="Montserrat"/>
                <a:ea typeface="Montserrat"/>
                <a:cs typeface="Montserrat"/>
                <a:sym typeface="Montserrat"/>
              </a:endParaRPr>
            </a:p>
            <a:p>
              <a:pPr marL="0" marR="0" lvl="0" indent="0" algn="ctr" rtl="0">
                <a:lnSpc>
                  <a:spcPct val="120000"/>
                </a:lnSpc>
                <a:spcBef>
                  <a:spcPts val="0"/>
                </a:spcBef>
                <a:buSzPct val="25000"/>
                <a:buNone/>
              </a:pPr>
              <a:r>
                <a:rPr lang="en-US" sz="3200" b="1" i="0" u="none" strike="noStrike" cap="none" baseline="0" dirty="0" smtClean="0">
                  <a:solidFill>
                    <a:schemeClr val="lt1"/>
                  </a:solidFill>
                  <a:latin typeface="Montserrat"/>
                  <a:ea typeface="Montserrat"/>
                  <a:cs typeface="Montserrat"/>
                  <a:sym typeface="Montserrat"/>
                </a:rPr>
                <a:t>Prototyping</a:t>
              </a:r>
            </a:p>
            <a:p>
              <a:pPr marL="0" marR="0" lvl="0" indent="0" algn="ctr" rtl="0">
                <a:lnSpc>
                  <a:spcPct val="120000"/>
                </a:lnSpc>
                <a:spcBef>
                  <a:spcPts val="0"/>
                </a:spcBef>
                <a:buSzPct val="25000"/>
                <a:buNone/>
              </a:pPr>
              <a:r>
                <a:rPr lang="en-US" sz="3200" b="1" i="0" u="none" strike="noStrike" cap="none" baseline="0" dirty="0" smtClean="0">
                  <a:solidFill>
                    <a:schemeClr val="lt1"/>
                  </a:solidFill>
                  <a:latin typeface="Montserrat"/>
                  <a:ea typeface="Montserrat"/>
                  <a:cs typeface="Montserrat"/>
                  <a:sym typeface="Montserrat"/>
                </a:rPr>
                <a:t>Scaling, </a:t>
              </a:r>
              <a:r>
                <a:rPr lang="en-US" sz="3200" b="1" i="0" u="none" strike="noStrike" cap="none" baseline="0" dirty="0" err="1" smtClean="0">
                  <a:solidFill>
                    <a:schemeClr val="lt1"/>
                  </a:solidFill>
                  <a:latin typeface="Montserrat"/>
                  <a:ea typeface="Montserrat"/>
                  <a:cs typeface="Montserrat"/>
                  <a:sym typeface="Montserrat"/>
                </a:rPr>
                <a:t>etc</a:t>
              </a:r>
              <a:endParaRPr lang="en-US" sz="3200" b="1" i="0" u="none" strike="noStrike" cap="none" baseline="0" dirty="0">
                <a:solidFill>
                  <a:schemeClr val="lt1"/>
                </a:solidFill>
                <a:latin typeface="Montserrat"/>
                <a:ea typeface="Montserrat"/>
                <a:cs typeface="Montserrat"/>
                <a:sym typeface="Montserrat"/>
              </a:endParaRPr>
            </a:p>
          </p:txBody>
        </p:sp>
        <p:pic>
          <p:nvPicPr>
            <p:cNvPr id="205" name="Shape 205"/>
            <p:cNvPicPr preferRelativeResize="0"/>
            <p:nvPr/>
          </p:nvPicPr>
          <p:blipFill rotWithShape="1">
            <a:blip r:embed="rId4">
              <a:alphaModFix/>
            </a:blip>
            <a:srcRect/>
            <a:stretch/>
          </p:blipFill>
          <p:spPr>
            <a:xfrm>
              <a:off x="1695187" y="2489700"/>
              <a:ext cx="876399" cy="3596520"/>
            </a:xfrm>
            <a:prstGeom prst="rect">
              <a:avLst/>
            </a:prstGeom>
            <a:noFill/>
            <a:ln>
              <a:noFill/>
            </a:ln>
          </p:spPr>
        </p:pic>
        <p:pic>
          <p:nvPicPr>
            <p:cNvPr id="8" name="Shape 205"/>
            <p:cNvPicPr preferRelativeResize="0"/>
            <p:nvPr/>
          </p:nvPicPr>
          <p:blipFill rotWithShape="1">
            <a:blip r:embed="rId4">
              <a:alphaModFix/>
            </a:blip>
            <a:srcRect/>
            <a:stretch/>
          </p:blipFill>
          <p:spPr>
            <a:xfrm rot="10800000">
              <a:off x="6003600" y="2489699"/>
              <a:ext cx="876399" cy="3596520"/>
            </a:xfrm>
            <a:prstGeom prst="rect">
              <a:avLst/>
            </a:prstGeom>
            <a:noFill/>
            <a:ln>
              <a:noFill/>
            </a:ln>
          </p:spPr>
        </p:pic>
      </p:grpSp>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8</a:t>
            </a:fld>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8-28-2012_Choose_Your_Weapon_T_SHIRT_det.gif"/>
          <p:cNvPicPr>
            <a:picLocks noChangeAspect="1"/>
          </p:cNvPicPr>
          <p:nvPr/>
        </p:nvPicPr>
        <p:blipFill rotWithShape="1">
          <a:blip r:embed="rId3">
            <a:extLst>
              <a:ext uri="{28A0092B-C50C-407E-A947-70E740481C1C}">
                <a14:useLocalDpi xmlns:a14="http://schemas.microsoft.com/office/drawing/2010/main" val="0"/>
              </a:ext>
            </a:extLst>
          </a:blip>
          <a:srcRect t="24451" b="21317"/>
          <a:stretch/>
        </p:blipFill>
        <p:spPr>
          <a:xfrm>
            <a:off x="584199" y="1935238"/>
            <a:ext cx="8102600" cy="2929467"/>
          </a:xfrm>
          <a:prstGeom prst="rect">
            <a:avLst/>
          </a:prstGeom>
        </p:spPr>
      </p:pic>
      <p:sp>
        <p:nvSpPr>
          <p:cNvPr id="3" name="Slide Number Placeholder 2"/>
          <p:cNvSpPr>
            <a:spLocks noGrp="1"/>
          </p:cNvSpPr>
          <p:nvPr>
            <p:ph type="sldNum" idx="12"/>
          </p:nvPr>
        </p:nvSpPr>
        <p:spPr/>
        <p:txBody>
          <a:bodyPr/>
          <a:lstStyle/>
          <a:p>
            <a:pPr marL="0" lvl="0" indent="0">
              <a:spcBef>
                <a:spcPts val="0"/>
              </a:spcBef>
              <a:buSzPct val="25000"/>
              <a:buNone/>
            </a:pPr>
            <a:fld id="{00000000-1234-1234-1234-123412341234}" type="slidenum">
              <a:rPr lang="en-US" smtClean="0"/>
              <a:t>9</a:t>
            </a:fld>
            <a:endParaRPr lang="en-US"/>
          </a:p>
        </p:txBody>
      </p:sp>
      <p:sp>
        <p:nvSpPr>
          <p:cNvPr id="2" name="Title 1"/>
          <p:cNvSpPr>
            <a:spLocks noGrp="1"/>
          </p:cNvSpPr>
          <p:nvPr>
            <p:ph type="title" idx="4294967295"/>
          </p:nvPr>
        </p:nvSpPr>
        <p:spPr>
          <a:xfrm>
            <a:off x="457200" y="557213"/>
            <a:ext cx="8229600" cy="754062"/>
          </a:xfrm>
        </p:spPr>
        <p:txBody>
          <a:bodyPr/>
          <a:lstStyle/>
          <a:p>
            <a:r>
              <a:rPr lang="en-US" sz="6600" dirty="0" err="1" smtClean="0">
                <a:solidFill>
                  <a:schemeClr val="accent3"/>
                </a:solidFill>
                <a:latin typeface="Montserrat-Bold"/>
                <a:cs typeface="Montserrat-Bold"/>
              </a:rPr>
              <a:t>NoSQL</a:t>
            </a:r>
            <a:r>
              <a:rPr lang="en-US" sz="6600" dirty="0" smtClean="0">
                <a:solidFill>
                  <a:schemeClr val="accent3"/>
                </a:solidFill>
                <a:latin typeface="Montserrat-Bold"/>
                <a:cs typeface="Montserrat-Bold"/>
              </a:rPr>
              <a:t> Types</a:t>
            </a:r>
            <a:endParaRPr lang="en-US" sz="6600" dirty="0">
              <a:solidFill>
                <a:schemeClr val="accent3"/>
              </a:solidFill>
              <a:latin typeface="Montserrat-Bold"/>
              <a:cs typeface="Montserrat-Bold"/>
            </a:endParaRPr>
          </a:p>
        </p:txBody>
      </p:sp>
      <p:sp>
        <p:nvSpPr>
          <p:cNvPr id="5" name="Title 1"/>
          <p:cNvSpPr txBox="1">
            <a:spLocks/>
          </p:cNvSpPr>
          <p:nvPr/>
        </p:nvSpPr>
        <p:spPr>
          <a:xfrm>
            <a:off x="457199" y="5138133"/>
            <a:ext cx="8229600" cy="752475"/>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Montserrat"/>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z="2800" dirty="0">
                <a:solidFill>
                  <a:schemeClr val="bg1"/>
                </a:solidFill>
                <a:latin typeface="Ubuntu Condensed"/>
                <a:cs typeface="Ubuntu Condensed"/>
              </a:rPr>
              <a:t>http://</a:t>
            </a:r>
            <a:r>
              <a:rPr lang="en-US" sz="2800" dirty="0" err="1">
                <a:solidFill>
                  <a:schemeClr val="bg1"/>
                </a:solidFill>
                <a:latin typeface="Ubuntu Condensed"/>
                <a:cs typeface="Ubuntu Condensed"/>
              </a:rPr>
              <a:t>docs.basho.com</a:t>
            </a:r>
            <a:r>
              <a:rPr lang="en-US" sz="2800" dirty="0">
                <a:solidFill>
                  <a:schemeClr val="bg1"/>
                </a:solidFill>
                <a:latin typeface="Ubuntu Condensed"/>
                <a:cs typeface="Ubuntu Condensed"/>
              </a:rPr>
              <a:t>/</a:t>
            </a:r>
            <a:r>
              <a:rPr lang="en-US" sz="2800" dirty="0" err="1">
                <a:solidFill>
                  <a:schemeClr val="bg1"/>
                </a:solidFill>
                <a:latin typeface="Ubuntu Condensed"/>
                <a:cs typeface="Ubuntu Condensed"/>
              </a:rPr>
              <a:t>riak</a:t>
            </a:r>
            <a:r>
              <a:rPr lang="en-US" sz="2800" dirty="0">
                <a:solidFill>
                  <a:schemeClr val="bg1"/>
                </a:solidFill>
                <a:latin typeface="Ubuntu Condensed"/>
                <a:cs typeface="Ubuntu Condensed"/>
              </a:rPr>
              <a:t>/latest/theory/comparisons/</a:t>
            </a:r>
          </a:p>
        </p:txBody>
      </p:sp>
    </p:spTree>
    <p:extLst>
      <p:ext uri="{BB962C8B-B14F-4D97-AF65-F5344CB8AC3E}">
        <p14:creationId xmlns:p14="http://schemas.microsoft.com/office/powerpoint/2010/main" val="401228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basho">
      <a:dk1>
        <a:srgbClr val="333333"/>
      </a:dk1>
      <a:lt1>
        <a:srgbClr val="FFFFFF"/>
      </a:lt1>
      <a:dk2>
        <a:srgbClr val="333333"/>
      </a:dk2>
      <a:lt2>
        <a:srgbClr val="616161"/>
      </a:lt2>
      <a:accent1>
        <a:srgbClr val="3C6C72"/>
      </a:accent1>
      <a:accent2>
        <a:srgbClr val="70A1A7"/>
      </a:accent2>
      <a:accent3>
        <a:srgbClr val="F8981D"/>
      </a:accent3>
      <a:accent4>
        <a:srgbClr val="F87E13"/>
      </a:accent4>
      <a:accent5>
        <a:srgbClr val="525A61"/>
      </a:accent5>
      <a:accent6>
        <a:srgbClr val="021028"/>
      </a:accent6>
      <a:hlink>
        <a:srgbClr val="0078B9"/>
      </a:hlink>
      <a:folHlink>
        <a:srgbClr val="40C6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 Center copy">
  <a:themeElements>
    <a:clrScheme name="">
      <a:dk1>
        <a:srgbClr val="808080"/>
      </a:dk1>
      <a:lt1>
        <a:srgbClr val="FFFFFF"/>
      </a:lt1>
      <a:dk2>
        <a:srgbClr val="93B5A6"/>
      </a:dk2>
      <a:lt2>
        <a:srgbClr val="000000"/>
      </a:lt2>
      <a:accent1>
        <a:srgbClr val="BBE0E3"/>
      </a:accent1>
      <a:accent2>
        <a:srgbClr val="333399"/>
      </a:accent2>
      <a:accent3>
        <a:srgbClr val="C8D7D0"/>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asho">
    <a:dk1>
      <a:srgbClr val="333333"/>
    </a:dk1>
    <a:lt1>
      <a:srgbClr val="FFFFFF"/>
    </a:lt1>
    <a:dk2>
      <a:srgbClr val="333333"/>
    </a:dk2>
    <a:lt2>
      <a:srgbClr val="616161"/>
    </a:lt2>
    <a:accent1>
      <a:srgbClr val="3C6C72"/>
    </a:accent1>
    <a:accent2>
      <a:srgbClr val="70A1A7"/>
    </a:accent2>
    <a:accent3>
      <a:srgbClr val="F8981D"/>
    </a:accent3>
    <a:accent4>
      <a:srgbClr val="F87E13"/>
    </a:accent4>
    <a:accent5>
      <a:srgbClr val="525A61"/>
    </a:accent5>
    <a:accent6>
      <a:srgbClr val="021028"/>
    </a:accent6>
    <a:hlink>
      <a:srgbClr val="0078B9"/>
    </a:hlink>
    <a:folHlink>
      <a:srgbClr val="40C6CB"/>
    </a:folHlink>
  </a:clrScheme>
</a:themeOverride>
</file>

<file path=docProps/app.xml><?xml version="1.0" encoding="utf-8"?>
<Properties xmlns="http://schemas.openxmlformats.org/officeDocument/2006/extended-properties" xmlns:vt="http://schemas.openxmlformats.org/officeDocument/2006/docPropsVTypes">
  <TotalTime>7233</TotalTime>
  <Words>1932</Words>
  <Application>Microsoft Macintosh PowerPoint</Application>
  <PresentationFormat>On-screen Show (4:3)</PresentationFormat>
  <Paragraphs>372</Paragraphs>
  <Slides>49</Slides>
  <Notes>45</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Office Theme</vt:lpstr>
      <vt:lpstr>Title - Center copy</vt:lpstr>
      <vt:lpstr>WELCOME!</vt:lpstr>
      <vt:lpstr>PowerPoint Presentation</vt:lpstr>
      <vt:lpstr>PowerPoint Presentation</vt:lpstr>
      <vt:lpstr>git clone  riak-dev-cluster</vt:lpstr>
      <vt:lpstr>git clone little_riak_book </vt:lpstr>
      <vt:lpstr>PowerPoint Presentation</vt:lpstr>
      <vt:lpstr>riak-app (new!)</vt:lpstr>
      <vt:lpstr>PowerPoint Presentation</vt:lpstr>
      <vt:lpstr>NoSQL Types</vt:lpstr>
      <vt:lpstr>Why NoSQL?</vt:lpstr>
      <vt:lpstr>“Big Data”</vt:lpstr>
      <vt:lpstr>“Big Data”</vt:lpstr>
      <vt:lpstr>IoT</vt:lpstr>
      <vt:lpstr>IoT</vt:lpstr>
      <vt:lpstr>PowerPoint Presentation</vt:lpstr>
      <vt:lpstr>BASHO DEVELOPS</vt:lpstr>
      <vt:lpstr>Key =&gt; Value</vt:lpstr>
      <vt:lpstr>A note on buckets</vt:lpstr>
      <vt:lpstr>PowerPoint Presentation</vt:lpstr>
      <vt:lpstr>Fault Tolerant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Brender</cp:lastModifiedBy>
  <cp:revision>230</cp:revision>
  <dcterms:modified xsi:type="dcterms:W3CDTF">2015-03-18T18:41:33Z</dcterms:modified>
</cp:coreProperties>
</file>